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6"/>
  </p:notesMasterIdLst>
  <p:sldIdLst>
    <p:sldId id="435" r:id="rId3"/>
    <p:sldId id="293" r:id="rId4"/>
    <p:sldId id="256" r:id="rId5"/>
    <p:sldId id="260" r:id="rId6"/>
    <p:sldId id="262" r:id="rId7"/>
    <p:sldId id="258" r:id="rId8"/>
    <p:sldId id="261" r:id="rId9"/>
    <p:sldId id="271" r:id="rId10"/>
    <p:sldId id="430" r:id="rId11"/>
    <p:sldId id="431" r:id="rId12"/>
    <p:sldId id="437" r:id="rId13"/>
    <p:sldId id="442" r:id="rId14"/>
    <p:sldId id="438" r:id="rId15"/>
    <p:sldId id="443" r:id="rId16"/>
    <p:sldId id="441" r:id="rId17"/>
    <p:sldId id="447" r:id="rId18"/>
    <p:sldId id="448" r:id="rId19"/>
    <p:sldId id="440" r:id="rId20"/>
    <p:sldId id="449" r:id="rId21"/>
    <p:sldId id="439" r:id="rId22"/>
    <p:sldId id="444" r:id="rId23"/>
    <p:sldId id="445" r:id="rId24"/>
    <p:sldId id="436" r:id="rId25"/>
  </p:sldIdLst>
  <p:sldSz cx="18288000" cy="10287000"/>
  <p:notesSz cx="6858000" cy="9144000"/>
  <p:embeddedFontLs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1C9D7-E6E2-4F11-9FBF-0770EE79B2BD}" v="35" dt="2025-06-11T13:57:36.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Tuấn Lê" userId="50341801-9619-48e4-97e9-11272a1d27c8" providerId="ADAL" clId="{4361C9D7-E6E2-4F11-9FBF-0770EE79B2BD}"/>
    <pc:docChg chg="modSld">
      <pc:chgData name="Anh Tuấn Lê" userId="50341801-9619-48e4-97e9-11272a1d27c8" providerId="ADAL" clId="{4361C9D7-E6E2-4F11-9FBF-0770EE79B2BD}" dt="2025-06-11T13:57:36.721" v="34" actId="20577"/>
      <pc:docMkLst>
        <pc:docMk/>
      </pc:docMkLst>
      <pc:sldChg chg="modSp">
        <pc:chgData name="Anh Tuấn Lê" userId="50341801-9619-48e4-97e9-11272a1d27c8" providerId="ADAL" clId="{4361C9D7-E6E2-4F11-9FBF-0770EE79B2BD}" dt="2025-06-11T13:57:36.721" v="34" actId="20577"/>
        <pc:sldMkLst>
          <pc:docMk/>
          <pc:sldMk cId="2075695910" sldId="435"/>
        </pc:sldMkLst>
        <pc:spChg chg="mod">
          <ac:chgData name="Anh Tuấn Lê" userId="50341801-9619-48e4-97e9-11272a1d27c8" providerId="ADAL" clId="{4361C9D7-E6E2-4F11-9FBF-0770EE79B2BD}" dt="2025-06-11T13:57:36.721" v="34" actId="20577"/>
          <ac:spMkLst>
            <pc:docMk/>
            <pc:sldMk cId="2075695910" sldId="43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5CE24-FDF2-4DF3-A946-6B10B9F0EACD}"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67EB5-BF29-4772-8933-F925C824604C}" type="slidenum">
              <a:rPr lang="en-US" smtClean="0"/>
              <a:t>‹#›</a:t>
            </a:fld>
            <a:endParaRPr lang="en-US"/>
          </a:p>
        </p:txBody>
      </p:sp>
    </p:spTree>
    <p:extLst>
      <p:ext uri="{BB962C8B-B14F-4D97-AF65-F5344CB8AC3E}">
        <p14:creationId xmlns:p14="http://schemas.microsoft.com/office/powerpoint/2010/main" val="40601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457764-FA98-4B94-AE94-1C23058483E2}" type="slidenum">
              <a:rPr lang="en-US" smtClean="0"/>
              <a:pPr/>
              <a:t>1</a:t>
            </a:fld>
            <a:endParaRPr lang="en-US"/>
          </a:p>
        </p:txBody>
      </p:sp>
    </p:spTree>
    <p:extLst>
      <p:ext uri="{BB962C8B-B14F-4D97-AF65-F5344CB8AC3E}">
        <p14:creationId xmlns:p14="http://schemas.microsoft.com/office/powerpoint/2010/main" val="228269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9816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1261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56002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3532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2250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0060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33343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5803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06990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23231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6222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8BD707-D9CF-40AE-B4C6-C98DA3205C09}" type="datetimeFigureOut">
              <a:rPr lang="en-US" smtClean="0">
                <a:solidFill>
                  <a:prstClr val="black">
                    <a:tint val="75000"/>
                  </a:prstClr>
                </a:solidFill>
              </a:rPr>
              <a:pPr defTabSz="1371600"/>
              <a:t>6/11/2025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70620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6" indent="-428626"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390.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120.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17" Type="http://schemas.openxmlformats.org/officeDocument/2006/relationships/image" Target="../media/image190.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3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istrator\Desktop\anh-nen-3d-powerpoint-de-tai-cong-nghe-doc-dao.jpg"/>
          <p:cNvPicPr>
            <a:picLocks noChangeAspect="1" noChangeArrowheads="1"/>
          </p:cNvPicPr>
          <p:nvPr/>
        </p:nvPicPr>
        <p:blipFill>
          <a:blip r:embed="rId4"/>
          <a:srcRect/>
          <a:stretch>
            <a:fillRect/>
          </a:stretch>
        </p:blipFill>
        <p:spPr bwMode="auto">
          <a:xfrm>
            <a:off x="0" y="-61909"/>
            <a:ext cx="18288000" cy="10434635"/>
          </a:xfrm>
          <a:prstGeom prst="rect">
            <a:avLst/>
          </a:prstGeom>
          <a:noFill/>
        </p:spPr>
      </p:pic>
      <p:sp>
        <p:nvSpPr>
          <p:cNvPr id="6" name="Rectangle 5"/>
          <p:cNvSpPr/>
          <p:nvPr/>
        </p:nvSpPr>
        <p:spPr>
          <a:xfrm>
            <a:off x="-152400" y="342902"/>
            <a:ext cx="19373850" cy="2123658"/>
          </a:xfrm>
          <a:prstGeom prst="rect">
            <a:avLst/>
          </a:prstGeom>
        </p:spPr>
        <p:txBody>
          <a:bodyPr wrap="square">
            <a:spAutoFit/>
          </a:bodyPr>
          <a:lstStyle/>
          <a:p>
            <a:pPr algn="ctr"/>
            <a:r>
              <a:rPr lang="en-US" sz="6600" b="1" dirty="0">
                <a:solidFill>
                  <a:srgbClr val="FF0000"/>
                </a:solidFill>
                <a:latin typeface="Arial" pitchFamily="34" charset="0"/>
                <a:cs typeface="Arial" pitchFamily="34" charset="0"/>
              </a:rPr>
              <a:t>ỦY BAN NHÂN </a:t>
            </a:r>
            <a:r>
              <a:rPr lang="en-US" sz="6600" b="1">
                <a:solidFill>
                  <a:srgbClr val="FF0000"/>
                </a:solidFill>
                <a:latin typeface="Arial" pitchFamily="34" charset="0"/>
                <a:cs typeface="Arial" pitchFamily="34" charset="0"/>
              </a:rPr>
              <a:t>DÂN HUYỆN CƯ M’GAR</a:t>
            </a:r>
            <a:br>
              <a:rPr lang="en-US" sz="6600" b="1" dirty="0">
                <a:solidFill>
                  <a:srgbClr val="FF0000"/>
                </a:solidFill>
                <a:latin typeface="Arial" pitchFamily="34" charset="0"/>
                <a:cs typeface="Arial" pitchFamily="34" charset="0"/>
              </a:rPr>
            </a:br>
            <a:r>
              <a:rPr lang="en-US" sz="6600" b="1" dirty="0">
                <a:solidFill>
                  <a:srgbClr val="FF0000"/>
                </a:solidFill>
                <a:latin typeface="Arial" pitchFamily="34" charset="0"/>
                <a:cs typeface="Arial" pitchFamily="34" charset="0"/>
              </a:rPr>
              <a:t>TRƯỜNG THCS </a:t>
            </a:r>
            <a:r>
              <a:rPr lang="en-US" sz="6600" b="1">
                <a:solidFill>
                  <a:srgbClr val="FF0000"/>
                </a:solidFill>
                <a:latin typeface="Arial" pitchFamily="34" charset="0"/>
                <a:cs typeface="Arial" pitchFamily="34" charset="0"/>
              </a:rPr>
              <a:t>NGUYỄN VĂN BÉ</a:t>
            </a:r>
            <a:endParaRPr lang="en-US" sz="6600" b="1" dirty="0">
              <a:solidFill>
                <a:srgbClr val="FF0000"/>
              </a:solidFill>
              <a:latin typeface="Arial" pitchFamily="34" charset="0"/>
              <a:cs typeface="Arial" pitchFamily="34" charset="0"/>
            </a:endParaRPr>
          </a:p>
        </p:txBody>
      </p:sp>
      <p:sp>
        <p:nvSpPr>
          <p:cNvPr id="7" name="Rectangle 6"/>
          <p:cNvSpPr>
            <a:spLocks noChangeArrowheads="1"/>
          </p:cNvSpPr>
          <p:nvPr/>
        </p:nvSpPr>
        <p:spPr bwMode="auto">
          <a:xfrm>
            <a:off x="1432562" y="2171702"/>
            <a:ext cx="15962961" cy="838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4350" indent="-514350" algn="ctr">
              <a:lnSpc>
                <a:spcPct val="90000"/>
              </a:lnSpc>
              <a:spcBef>
                <a:spcPct val="20000"/>
              </a:spcBef>
            </a:pPr>
            <a:endParaRPr lang="en-US" sz="4800" b="1" dirty="0">
              <a:solidFill>
                <a:srgbClr val="FFFF00"/>
              </a:solidFill>
              <a:latin typeface="Arial" pitchFamily="34" charset="0"/>
              <a:cs typeface="Arial" pitchFamily="34" charset="0"/>
            </a:endParaRPr>
          </a:p>
          <a:p>
            <a:pPr marL="514350" indent="-514350" algn="ctr">
              <a:lnSpc>
                <a:spcPct val="90000"/>
              </a:lnSpc>
              <a:spcBef>
                <a:spcPct val="20000"/>
              </a:spcBef>
            </a:pPr>
            <a:r>
              <a:rPr lang="en-US" sz="6600" b="1" dirty="0">
                <a:solidFill>
                  <a:srgbClr val="FFFF00"/>
                </a:solidFill>
                <a:latin typeface="Arial" pitchFamily="34" charset="0"/>
                <a:cs typeface="Arial" pitchFamily="34" charset="0"/>
              </a:rPr>
              <a:t>CÁCH TÍNH XÁC SUẤT CỦA BIẾN CỐ BẰNG TỈ SỐ</a:t>
            </a:r>
          </a:p>
          <a:p>
            <a:pPr marL="514350" indent="-514350" algn="ctr">
              <a:lnSpc>
                <a:spcPct val="90000"/>
              </a:lnSpc>
              <a:spcBef>
                <a:spcPct val="20000"/>
              </a:spcBef>
            </a:pPr>
            <a:r>
              <a:rPr lang="en-US" sz="6600" b="1" dirty="0">
                <a:solidFill>
                  <a:srgbClr val="FFFF00"/>
                </a:solidFill>
                <a:latin typeface="Arial" pitchFamily="34" charset="0"/>
                <a:cs typeface="Arial" pitchFamily="34" charset="0"/>
              </a:rPr>
              <a:t>(2 </a:t>
            </a:r>
            <a:r>
              <a:rPr lang="en-US" sz="6600" b="1" dirty="0" err="1">
                <a:solidFill>
                  <a:srgbClr val="FFFF00"/>
                </a:solidFill>
                <a:latin typeface="Arial" pitchFamily="34" charset="0"/>
                <a:cs typeface="Arial" pitchFamily="34" charset="0"/>
              </a:rPr>
              <a:t>tiết</a:t>
            </a:r>
            <a:r>
              <a:rPr lang="en-US" sz="6600" b="1" dirty="0">
                <a:solidFill>
                  <a:srgbClr val="FFFF00"/>
                </a:solidFill>
                <a:latin typeface="Arial" pitchFamily="34" charset="0"/>
                <a:cs typeface="Arial" pitchFamily="34" charset="0"/>
              </a:rPr>
              <a:t>)</a:t>
            </a:r>
            <a:endParaRPr lang="en-US" sz="4800" dirty="0">
              <a:solidFill>
                <a:schemeClr val="bg1"/>
              </a:solidFill>
              <a:latin typeface="Arial" pitchFamily="34" charset="0"/>
              <a:cs typeface="Arial" pitchFamily="34" charset="0"/>
            </a:endParaRPr>
          </a:p>
          <a:p>
            <a:pPr marL="514350" indent="-514350">
              <a:lnSpc>
                <a:spcPct val="90000"/>
              </a:lnSpc>
              <a:spcBef>
                <a:spcPct val="20000"/>
              </a:spcBef>
            </a:pPr>
            <a:endParaRPr lang="en-US" sz="4800" dirty="0">
              <a:solidFill>
                <a:schemeClr val="bg1"/>
              </a:solidFill>
              <a:latin typeface="Arial" pitchFamily="34" charset="0"/>
              <a:cs typeface="Arial" pitchFamily="34" charset="0"/>
            </a:endParaRPr>
          </a:p>
          <a:p>
            <a:pPr marL="514350" indent="-514350">
              <a:lnSpc>
                <a:spcPct val="90000"/>
              </a:lnSpc>
              <a:spcBef>
                <a:spcPct val="20000"/>
              </a:spcBef>
            </a:pPr>
            <a:r>
              <a:rPr lang="en-US" sz="4800" dirty="0">
                <a:solidFill>
                  <a:schemeClr val="bg1"/>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Giáo</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viên</a:t>
            </a:r>
            <a:r>
              <a:rPr lang="en-US" sz="4800" dirty="0">
                <a:solidFill>
                  <a:srgbClr val="FFFFFF"/>
                </a:solidFill>
                <a:latin typeface="Arial" pitchFamily="34" charset="0"/>
                <a:cs typeface="Arial" pitchFamily="34" charset="0"/>
              </a:rPr>
              <a:t>	 		: </a:t>
            </a:r>
            <a:r>
              <a:rPr lang="en-US" sz="4800" dirty="0" err="1">
                <a:solidFill>
                  <a:srgbClr val="FFFFFF"/>
                </a:solidFill>
                <a:latin typeface="Arial" pitchFamily="34" charset="0"/>
                <a:cs typeface="Arial" pitchFamily="34" charset="0"/>
              </a:rPr>
              <a:t>Hà</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Duy</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Ninh</a:t>
            </a:r>
            <a:endParaRPr lang="en-US" sz="4800" dirty="0">
              <a:solidFill>
                <a:srgbClr val="FFFFFF"/>
              </a:solidFill>
              <a:latin typeface="Arial" pitchFamily="34" charset="0"/>
              <a:cs typeface="Arial" pitchFamily="34" charset="0"/>
            </a:endParaRPr>
          </a:p>
          <a:p>
            <a:pPr marL="514350" indent="-514350">
              <a:lnSpc>
                <a:spcPct val="90000"/>
              </a:lnSpc>
              <a:spcBef>
                <a:spcPct val="20000"/>
              </a:spcBef>
            </a:pP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Thành</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phố</a:t>
            </a:r>
            <a:r>
              <a:rPr lang="en-US" sz="4800" dirty="0">
                <a:solidFill>
                  <a:srgbClr val="FFFFFF"/>
                </a:solidFill>
                <a:latin typeface="Arial" pitchFamily="34" charset="0"/>
                <a:cs typeface="Arial" pitchFamily="34" charset="0"/>
              </a:rPr>
              <a:t>			: </a:t>
            </a:r>
            <a:r>
              <a:rPr lang="en-US" sz="4800" dirty="0" err="1">
                <a:solidFill>
                  <a:srgbClr val="FFFFFF"/>
                </a:solidFill>
                <a:latin typeface="Arial" pitchFamily="34" charset="0"/>
                <a:cs typeface="Arial" pitchFamily="34" charset="0"/>
              </a:rPr>
              <a:t>Đà</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Nẵng</a:t>
            </a:r>
            <a:endParaRPr lang="en-US" sz="4800" dirty="0">
              <a:solidFill>
                <a:srgbClr val="FFFFFF"/>
              </a:solidFill>
              <a:latin typeface="Arial" pitchFamily="34" charset="0"/>
              <a:cs typeface="Arial" pitchFamily="34" charset="0"/>
            </a:endParaRPr>
          </a:p>
          <a:p>
            <a:pPr marL="514350" indent="-514350">
              <a:lnSpc>
                <a:spcPct val="90000"/>
              </a:lnSpc>
              <a:spcBef>
                <a:spcPct val="20000"/>
              </a:spcBef>
            </a:pP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Sách</a:t>
            </a:r>
            <a:r>
              <a:rPr lang="en-US" sz="4800" dirty="0">
                <a:solidFill>
                  <a:srgbClr val="FFFFFF"/>
                </a:solidFill>
                <a:latin typeface="Arial" pitchFamily="34" charset="0"/>
                <a:cs typeface="Arial" pitchFamily="34" charset="0"/>
              </a:rPr>
              <a:t>				: </a:t>
            </a:r>
            <a:r>
              <a:rPr lang="en-US" sz="4800" dirty="0" err="1">
                <a:solidFill>
                  <a:srgbClr val="FFFFFF"/>
                </a:solidFill>
                <a:latin typeface="Arial" pitchFamily="34" charset="0"/>
                <a:cs typeface="Arial" pitchFamily="34" charset="0"/>
              </a:rPr>
              <a:t>Kết</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nối</a:t>
            </a:r>
            <a:r>
              <a:rPr lang="en-US" sz="4800" dirty="0">
                <a:solidFill>
                  <a:srgbClr val="FFFFFF"/>
                </a:solidFill>
                <a:latin typeface="Arial" pitchFamily="34" charset="0"/>
                <a:cs typeface="Arial" pitchFamily="34" charset="0"/>
              </a:rPr>
              <a:t> tri </a:t>
            </a:r>
            <a:r>
              <a:rPr lang="en-US" sz="4800" dirty="0" err="1">
                <a:solidFill>
                  <a:srgbClr val="FFFFFF"/>
                </a:solidFill>
                <a:latin typeface="Arial" pitchFamily="34" charset="0"/>
                <a:cs typeface="Arial" pitchFamily="34" charset="0"/>
              </a:rPr>
              <a:t>thức</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với</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cuộc</a:t>
            </a:r>
            <a:r>
              <a:rPr lang="en-US" sz="4800" dirty="0">
                <a:solidFill>
                  <a:srgbClr val="FFFFFF"/>
                </a:solidFill>
                <a:latin typeface="Arial" pitchFamily="34" charset="0"/>
                <a:cs typeface="Arial" pitchFamily="34" charset="0"/>
              </a:rPr>
              <a:t> </a:t>
            </a:r>
            <a:r>
              <a:rPr lang="en-US" sz="4800" dirty="0" err="1">
                <a:solidFill>
                  <a:srgbClr val="FFFFFF"/>
                </a:solidFill>
                <a:latin typeface="Arial" pitchFamily="34" charset="0"/>
                <a:cs typeface="Arial" pitchFamily="34" charset="0"/>
              </a:rPr>
              <a:t>sống</a:t>
            </a:r>
            <a:endParaRPr lang="en-US" sz="4800" dirty="0">
              <a:solidFill>
                <a:srgbClr val="FFFFFF"/>
              </a:solidFill>
              <a:latin typeface="Arial" pitchFamily="34" charset="0"/>
              <a:cs typeface="Arial" pitchFamily="34" charset="0"/>
            </a:endParaRPr>
          </a:p>
          <a:p>
            <a:pPr marL="514350" indent="-514350">
              <a:lnSpc>
                <a:spcPct val="90000"/>
              </a:lnSpc>
              <a:spcBef>
                <a:spcPct val="20000"/>
              </a:spcBef>
            </a:pPr>
            <a:r>
              <a:rPr lang="en-US" sz="4800" dirty="0">
                <a:solidFill>
                  <a:srgbClr val="FFFFFF"/>
                </a:solidFill>
                <a:latin typeface="Arial" pitchFamily="34" charset="0"/>
                <a:cs typeface="Arial" pitchFamily="34" charset="0"/>
              </a:rPr>
              <a:t>	</a:t>
            </a:r>
            <a:endParaRPr lang="en-US" sz="5400" dirty="0">
              <a:solidFill>
                <a:srgbClr val="FFFFFF"/>
              </a:solidFill>
              <a:latin typeface="Arial" pitchFamily="34" charset="0"/>
              <a:cs typeface="Arial" pitchFamily="34" charset="0"/>
            </a:endParaRPr>
          </a:p>
        </p:txBody>
      </p:sp>
      <p:pic>
        <p:nvPicPr>
          <p:cNvPr id="9" name="Picture 8" descr="bluline[1]"/>
          <p:cNvPicPr>
            <a:picLocks noChangeAspect="1" noChangeArrowheads="1"/>
          </p:cNvPicPr>
          <p:nvPr/>
        </p:nvPicPr>
        <p:blipFill>
          <a:blip r:embed="rId5"/>
          <a:srcRect/>
          <a:stretch>
            <a:fillRect/>
          </a:stretch>
        </p:blipFill>
        <p:spPr bwMode="auto">
          <a:xfrm>
            <a:off x="89296" y="-190502"/>
            <a:ext cx="18198704" cy="316608"/>
          </a:xfrm>
          <a:prstGeom prst="rect">
            <a:avLst/>
          </a:prstGeom>
          <a:noFill/>
          <a:ln w="9525">
            <a:noFill/>
            <a:miter lim="800000"/>
            <a:headEnd/>
            <a:tailEnd/>
          </a:ln>
        </p:spPr>
      </p:pic>
      <p:pic>
        <p:nvPicPr>
          <p:cNvPr id="10" name="Picture 9" descr="bluline[1]"/>
          <p:cNvPicPr>
            <a:picLocks noChangeAspect="1" noChangeArrowheads="1"/>
          </p:cNvPicPr>
          <p:nvPr/>
        </p:nvPicPr>
        <p:blipFill>
          <a:blip r:embed="rId5"/>
          <a:srcRect/>
          <a:stretch>
            <a:fillRect/>
          </a:stretch>
        </p:blipFill>
        <p:spPr bwMode="auto">
          <a:xfrm rot="5400000">
            <a:off x="-5045870" y="5029199"/>
            <a:ext cx="10270332" cy="178595"/>
          </a:xfrm>
          <a:prstGeom prst="rect">
            <a:avLst/>
          </a:prstGeom>
          <a:noFill/>
          <a:ln w="9525">
            <a:noFill/>
            <a:miter lim="800000"/>
            <a:headEnd/>
            <a:tailEnd/>
          </a:ln>
        </p:spPr>
      </p:pic>
      <p:pic>
        <p:nvPicPr>
          <p:cNvPr id="11" name="Picture 10" descr="bluline[1]"/>
          <p:cNvPicPr>
            <a:picLocks noChangeAspect="1" noChangeArrowheads="1"/>
          </p:cNvPicPr>
          <p:nvPr/>
        </p:nvPicPr>
        <p:blipFill>
          <a:blip r:embed="rId5"/>
          <a:srcRect/>
          <a:stretch>
            <a:fillRect/>
          </a:stretch>
        </p:blipFill>
        <p:spPr bwMode="auto">
          <a:xfrm>
            <a:off x="0" y="10090541"/>
            <a:ext cx="18159411" cy="315926"/>
          </a:xfrm>
          <a:prstGeom prst="rect">
            <a:avLst/>
          </a:prstGeom>
          <a:noFill/>
          <a:ln w="9525">
            <a:noFill/>
            <a:miter lim="800000"/>
            <a:headEnd/>
            <a:tailEnd/>
          </a:ln>
        </p:spPr>
      </p:pic>
      <p:pic>
        <p:nvPicPr>
          <p:cNvPr id="12" name="Picture 11" descr="bluline[1]"/>
          <p:cNvPicPr>
            <a:picLocks noChangeAspect="1" noChangeArrowheads="1"/>
          </p:cNvPicPr>
          <p:nvPr/>
        </p:nvPicPr>
        <p:blipFill>
          <a:blip r:embed="rId5"/>
          <a:srcRect/>
          <a:stretch>
            <a:fillRect/>
          </a:stretch>
        </p:blipFill>
        <p:spPr bwMode="auto">
          <a:xfrm rot="5400000">
            <a:off x="13069736" y="4957509"/>
            <a:ext cx="10477502" cy="18148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75695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0"/>
                                        <p:tgtEl>
                                          <p:spTgt spid="6"/>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0" fill="hold"/>
                                        <p:tgtEl>
                                          <p:spTgt spid="7"/>
                                        </p:tgtEl>
                                        <p:attrNameLst>
                                          <p:attrName>ppt_w</p:attrName>
                                        </p:attrNameLst>
                                      </p:cBhvr>
                                      <p:tavLst>
                                        <p:tav tm="0">
                                          <p:val>
                                            <p:strVal val="#ppt_w+.3"/>
                                          </p:val>
                                        </p:tav>
                                        <p:tav tm="100000">
                                          <p:val>
                                            <p:strVal val="#ppt_w"/>
                                          </p:val>
                                        </p:tav>
                                      </p:tavLst>
                                    </p:anim>
                                    <p:anim calcmode="lin" valueType="num">
                                      <p:cBhvr>
                                        <p:cTn id="11" dur="5000" fill="hold"/>
                                        <p:tgtEl>
                                          <p:spTgt spid="7"/>
                                        </p:tgtEl>
                                        <p:attrNameLst>
                                          <p:attrName>ppt_h</p:attrName>
                                        </p:attrNameLst>
                                      </p:cBhvr>
                                      <p:tavLst>
                                        <p:tav tm="0">
                                          <p:val>
                                            <p:strVal val="#ppt_h"/>
                                          </p:val>
                                        </p:tav>
                                        <p:tav tm="100000">
                                          <p:val>
                                            <p:strVal val="#ppt_h"/>
                                          </p:val>
                                        </p:tav>
                                      </p:tavLst>
                                    </p:anim>
                                    <p:animEffect transition="in" filter="fade">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15000"/>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290" y="32301"/>
            <a:ext cx="18288000" cy="11446445"/>
          </a:xfrm>
          <a:prstGeom prst="rect">
            <a:avLst/>
          </a:prstGeom>
        </p:spPr>
      </p:pic>
      <p:pic>
        <p:nvPicPr>
          <p:cNvPr id="5" name="Picture 4"/>
          <p:cNvPicPr>
            <a:picLocks noChangeAspect="1"/>
          </p:cNvPicPr>
          <p:nvPr/>
        </p:nvPicPr>
        <p:blipFill>
          <a:blip r:embed="rId5"/>
          <a:stretch>
            <a:fillRect/>
          </a:stretch>
        </p:blipFill>
        <p:spPr>
          <a:xfrm>
            <a:off x="5638800" y="18435"/>
            <a:ext cx="7048500" cy="5511328"/>
          </a:xfrm>
          <a:prstGeom prst="rect">
            <a:avLst/>
          </a:prstGeom>
        </p:spPr>
      </p:pic>
      <p:sp>
        <p:nvSpPr>
          <p:cNvPr id="6" name="TextBox 5"/>
          <p:cNvSpPr txBox="1"/>
          <p:nvPr/>
        </p:nvSpPr>
        <p:spPr>
          <a:xfrm>
            <a:off x="361950" y="5543629"/>
            <a:ext cx="17602200" cy="4832092"/>
          </a:xfrm>
          <a:prstGeom prst="rect">
            <a:avLst/>
          </a:prstGeom>
          <a:solidFill>
            <a:schemeClr val="tx1"/>
          </a:solidFill>
        </p:spPr>
        <p:txBody>
          <a:bodyPr wrap="square" rtlCol="0">
            <a:spAutoFit/>
          </a:bodyPr>
          <a:lstStyle/>
          <a:p>
            <a:pPr algn="ctr"/>
            <a:r>
              <a:rPr lang="en-US" sz="4400" dirty="0">
                <a:solidFill>
                  <a:schemeClr val="bg1"/>
                </a:solidFill>
                <a:latin typeface="+mj-lt"/>
              </a:rPr>
              <a:t>KẾT NỐI CUỘC SỐNG</a:t>
            </a:r>
          </a:p>
          <a:p>
            <a:r>
              <a:rPr lang="vi-VN" sz="4400" dirty="0">
                <a:solidFill>
                  <a:schemeClr val="bg1"/>
                </a:solidFill>
                <a:latin typeface="+mj-lt"/>
              </a:rPr>
              <a:t>Giải đặc biệt của</a:t>
            </a:r>
            <a:r>
              <a:rPr lang="en-US" sz="4400" dirty="0">
                <a:solidFill>
                  <a:schemeClr val="bg1"/>
                </a:solidFill>
                <a:latin typeface="+mj-lt"/>
              </a:rPr>
              <a:t> </a:t>
            </a:r>
            <a:r>
              <a:rPr lang="en-US" sz="4400" dirty="0" err="1">
                <a:solidFill>
                  <a:schemeClr val="bg1"/>
                </a:solidFill>
                <a:latin typeface="+mj-lt"/>
              </a:rPr>
              <a:t>xổ</a:t>
            </a:r>
            <a:r>
              <a:rPr lang="en-US" sz="4400" dirty="0">
                <a:solidFill>
                  <a:schemeClr val="bg1"/>
                </a:solidFill>
                <a:latin typeface="+mj-lt"/>
              </a:rPr>
              <a:t> </a:t>
            </a:r>
            <a:r>
              <a:rPr lang="en-US" sz="4400" dirty="0" err="1">
                <a:solidFill>
                  <a:schemeClr val="bg1"/>
                </a:solidFill>
                <a:latin typeface="+mj-lt"/>
              </a:rPr>
              <a:t>số</a:t>
            </a:r>
            <a:r>
              <a:rPr lang="en-US" sz="4400" dirty="0">
                <a:solidFill>
                  <a:schemeClr val="bg1"/>
                </a:solidFill>
                <a:latin typeface="+mj-lt"/>
              </a:rPr>
              <a:t> </a:t>
            </a:r>
            <a:r>
              <a:rPr lang="en-US" sz="4400" dirty="0" err="1">
                <a:solidFill>
                  <a:schemeClr val="bg1"/>
                </a:solidFill>
                <a:latin typeface="+mj-lt"/>
              </a:rPr>
              <a:t>kiến</a:t>
            </a:r>
            <a:r>
              <a:rPr lang="en-US" sz="4400" dirty="0">
                <a:solidFill>
                  <a:schemeClr val="bg1"/>
                </a:solidFill>
                <a:latin typeface="+mj-lt"/>
              </a:rPr>
              <a:t> </a:t>
            </a:r>
            <a:r>
              <a:rPr lang="en-US" sz="4400" dirty="0" err="1">
                <a:solidFill>
                  <a:schemeClr val="bg1"/>
                </a:solidFill>
                <a:latin typeface="+mj-lt"/>
              </a:rPr>
              <a:t>thiết</a:t>
            </a:r>
            <a:r>
              <a:rPr lang="vi-VN" sz="4400" dirty="0">
                <a:solidFill>
                  <a:schemeClr val="bg1"/>
                </a:solidFill>
                <a:latin typeface="+mj-lt"/>
              </a:rPr>
              <a:t> </a:t>
            </a:r>
            <a:r>
              <a:rPr lang="en-US" sz="4400" dirty="0" err="1">
                <a:solidFill>
                  <a:schemeClr val="bg1"/>
                </a:solidFill>
                <a:latin typeface="+mj-lt"/>
              </a:rPr>
              <a:t>miền</a:t>
            </a:r>
            <a:r>
              <a:rPr lang="en-US" sz="4400" dirty="0">
                <a:solidFill>
                  <a:schemeClr val="bg1"/>
                </a:solidFill>
                <a:latin typeface="+mj-lt"/>
              </a:rPr>
              <a:t> </a:t>
            </a:r>
            <a:r>
              <a:rPr lang="en-US" sz="4400" dirty="0" err="1">
                <a:solidFill>
                  <a:schemeClr val="bg1"/>
                </a:solidFill>
                <a:latin typeface="+mj-lt"/>
              </a:rPr>
              <a:t>trung</a:t>
            </a:r>
            <a:r>
              <a:rPr lang="en-US" sz="4400" dirty="0">
                <a:solidFill>
                  <a:schemeClr val="bg1"/>
                </a:solidFill>
                <a:latin typeface="+mj-lt"/>
              </a:rPr>
              <a:t> </a:t>
            </a:r>
            <a:r>
              <a:rPr lang="vi-VN" sz="4400" dirty="0">
                <a:solidFill>
                  <a:schemeClr val="bg1"/>
                </a:solidFill>
                <a:latin typeface="+mj-lt"/>
              </a:rPr>
              <a:t>và miền nam bao gồm 06 chữ số</a:t>
            </a:r>
            <a:r>
              <a:rPr lang="en-US" sz="4400" dirty="0">
                <a:solidFill>
                  <a:schemeClr val="bg1"/>
                </a:solidFill>
                <a:latin typeface="+mj-lt"/>
              </a:rPr>
              <a:t> </a:t>
            </a:r>
            <a:r>
              <a:rPr lang="en-US" sz="4400" dirty="0" err="1">
                <a:solidFill>
                  <a:schemeClr val="bg1"/>
                </a:solidFill>
                <a:latin typeface="+mj-lt"/>
              </a:rPr>
              <a:t>từ</a:t>
            </a:r>
            <a:r>
              <a:rPr lang="en-US" sz="4400" dirty="0">
                <a:solidFill>
                  <a:schemeClr val="bg1"/>
                </a:solidFill>
                <a:latin typeface="+mj-lt"/>
              </a:rPr>
              <a:t> 000000 </a:t>
            </a:r>
            <a:r>
              <a:rPr lang="en-US" sz="4400" dirty="0" err="1">
                <a:solidFill>
                  <a:schemeClr val="bg1"/>
                </a:solidFill>
                <a:latin typeface="+mj-lt"/>
              </a:rPr>
              <a:t>đến</a:t>
            </a:r>
            <a:r>
              <a:rPr lang="en-US" sz="4400" dirty="0">
                <a:solidFill>
                  <a:schemeClr val="bg1"/>
                </a:solidFill>
                <a:latin typeface="+mj-lt"/>
              </a:rPr>
              <a:t> 999999</a:t>
            </a:r>
            <a:r>
              <a:rPr lang="vi-VN" sz="4400" dirty="0">
                <a:solidFill>
                  <a:schemeClr val="bg1"/>
                </a:solidFill>
                <a:latin typeface="+mj-lt"/>
              </a:rPr>
              <a:t>. Vậy nên trong một lần phát hành, các Công ty TNHH Xổ số kiến thiết tại 2 miền sẽ phát hành tương đương 1.000.000 vé/ngày ra thị trường, trong đó chắc chắn sẽ có 01 giải độc đắc 2 tỷ đồng.</a:t>
            </a:r>
          </a:p>
          <a:p>
            <a:r>
              <a:rPr lang="vi-VN" sz="4400" dirty="0">
                <a:solidFill>
                  <a:schemeClr val="bg1"/>
                </a:solidFill>
                <a:latin typeface="+mj-lt"/>
              </a:rPr>
              <a:t>=&gt; Chính vì thế, tỷ lệ trúng giải độc đắc/giải đặc biệt của 2 miền này sẽ rơi vào khoảng 1/1.000.000.</a:t>
            </a:r>
          </a:p>
        </p:txBody>
      </p:sp>
    </p:spTree>
    <p:extLst>
      <p:ext uri="{BB962C8B-B14F-4D97-AF65-F5344CB8AC3E}">
        <p14:creationId xmlns:p14="http://schemas.microsoft.com/office/powerpoint/2010/main" val="338259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0"/>
            <a:ext cx="18313400" cy="3112183"/>
          </a:xfrm>
          <a:prstGeom prst="rect">
            <a:avLst/>
          </a:prstGeom>
        </p:spPr>
      </p:pic>
      <p:pic>
        <p:nvPicPr>
          <p:cNvPr id="3" name="Picture 2"/>
          <p:cNvPicPr>
            <a:picLocks noChangeAspect="1"/>
          </p:cNvPicPr>
          <p:nvPr/>
        </p:nvPicPr>
        <p:blipFill>
          <a:blip r:embed="rId3"/>
          <a:stretch>
            <a:fillRect/>
          </a:stretch>
        </p:blipFill>
        <p:spPr>
          <a:xfrm>
            <a:off x="0" y="3112183"/>
            <a:ext cx="17983200" cy="66579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7826890"/>
            <a:ext cx="3657600" cy="2436524"/>
          </a:xfrm>
          <a:prstGeom prst="rect">
            <a:avLst/>
          </a:prstGeom>
        </p:spPr>
      </p:pic>
    </p:spTree>
    <p:extLst>
      <p:ext uri="{BB962C8B-B14F-4D97-AF65-F5344CB8AC3E}">
        <p14:creationId xmlns:p14="http://schemas.microsoft.com/office/powerpoint/2010/main" val="29751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8288000" cy="4216536"/>
          </a:xfrm>
          <a:prstGeom prst="rect">
            <a:avLst/>
          </a:prstGeom>
        </p:spPr>
      </p:pic>
      <p:pic>
        <p:nvPicPr>
          <p:cNvPr id="3" name="Picture 2"/>
          <p:cNvPicPr>
            <a:picLocks noChangeAspect="1"/>
          </p:cNvPicPr>
          <p:nvPr/>
        </p:nvPicPr>
        <p:blipFill>
          <a:blip r:embed="rId3"/>
          <a:stretch>
            <a:fillRect/>
          </a:stretch>
        </p:blipFill>
        <p:spPr>
          <a:xfrm>
            <a:off x="2438400" y="4610100"/>
            <a:ext cx="13091160" cy="3276600"/>
          </a:xfrm>
          <a:prstGeom prst="rect">
            <a:avLst/>
          </a:prstGeom>
        </p:spPr>
      </p:pic>
      <p:pic>
        <p:nvPicPr>
          <p:cNvPr id="4" name="Picture 3"/>
          <p:cNvPicPr>
            <a:picLocks noChangeAspect="1"/>
          </p:cNvPicPr>
          <p:nvPr/>
        </p:nvPicPr>
        <p:blipFill>
          <a:blip r:embed="rId4"/>
          <a:stretch>
            <a:fillRect/>
          </a:stretch>
        </p:blipFill>
        <p:spPr>
          <a:xfrm>
            <a:off x="16002001" y="7951852"/>
            <a:ext cx="2286000" cy="222068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 y="7734299"/>
            <a:ext cx="2558143" cy="2558143"/>
          </a:xfrm>
          <a:prstGeom prst="rect">
            <a:avLst/>
          </a:prstGeom>
        </p:spPr>
      </p:pic>
    </p:spTree>
    <p:extLst>
      <p:ext uri="{BB962C8B-B14F-4D97-AF65-F5344CB8AC3E}">
        <p14:creationId xmlns:p14="http://schemas.microsoft.com/office/powerpoint/2010/main" val="17701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90500"/>
            <a:ext cx="3979779" cy="990600"/>
          </a:xfrm>
          <a:prstGeom prst="rect">
            <a:avLst/>
          </a:prstGeom>
        </p:spPr>
      </p:pic>
      <p:pic>
        <p:nvPicPr>
          <p:cNvPr id="3" name="Picture 2"/>
          <p:cNvPicPr>
            <a:picLocks noChangeAspect="1"/>
          </p:cNvPicPr>
          <p:nvPr/>
        </p:nvPicPr>
        <p:blipFill>
          <a:blip r:embed="rId3"/>
          <a:stretch>
            <a:fillRect/>
          </a:stretch>
        </p:blipFill>
        <p:spPr>
          <a:xfrm>
            <a:off x="304800" y="1181100"/>
            <a:ext cx="17602200" cy="2451148"/>
          </a:xfrm>
          <a:prstGeom prst="rect">
            <a:avLst/>
          </a:prstGeom>
        </p:spPr>
      </p:pic>
      <p:pic>
        <p:nvPicPr>
          <p:cNvPr id="4" name="Picture 3"/>
          <p:cNvPicPr>
            <a:picLocks noChangeAspect="1"/>
          </p:cNvPicPr>
          <p:nvPr/>
        </p:nvPicPr>
        <p:blipFill>
          <a:blip r:embed="rId4"/>
          <a:stretch>
            <a:fillRect/>
          </a:stretch>
        </p:blipFill>
        <p:spPr>
          <a:xfrm>
            <a:off x="533400" y="3659462"/>
            <a:ext cx="7315200" cy="5632527"/>
          </a:xfrm>
          <a:prstGeom prst="rect">
            <a:avLst/>
          </a:prstGeom>
        </p:spPr>
      </p:pic>
      <p:pic>
        <p:nvPicPr>
          <p:cNvPr id="5" name="Picture 4"/>
          <p:cNvPicPr>
            <a:picLocks noChangeAspect="1"/>
          </p:cNvPicPr>
          <p:nvPr/>
        </p:nvPicPr>
        <p:blipFill>
          <a:blip r:embed="rId5"/>
          <a:stretch>
            <a:fillRect/>
          </a:stretch>
        </p:blipFill>
        <p:spPr>
          <a:xfrm>
            <a:off x="10058400" y="3659462"/>
            <a:ext cx="7491162" cy="5676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7490200"/>
            <a:ext cx="4191000" cy="2796800"/>
          </a:xfrm>
          <a:prstGeom prst="rect">
            <a:avLst/>
          </a:prstGeom>
        </p:spPr>
      </p:pic>
    </p:spTree>
    <p:extLst>
      <p:ext uri="{BB962C8B-B14F-4D97-AF65-F5344CB8AC3E}">
        <p14:creationId xmlns:p14="http://schemas.microsoft.com/office/powerpoint/2010/main" val="37875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86871"/>
            <a:ext cx="6234741" cy="4800600"/>
          </a:xfrm>
          <a:prstGeom prst="rect">
            <a:avLst/>
          </a:prstGeom>
        </p:spPr>
      </p:pic>
      <p:pic>
        <p:nvPicPr>
          <p:cNvPr id="3" name="Picture 2"/>
          <p:cNvPicPr>
            <a:picLocks noChangeAspect="1"/>
          </p:cNvPicPr>
          <p:nvPr/>
        </p:nvPicPr>
        <p:blipFill>
          <a:blip r:embed="rId3"/>
          <a:stretch>
            <a:fillRect/>
          </a:stretch>
        </p:blipFill>
        <p:spPr>
          <a:xfrm>
            <a:off x="10130622" y="203200"/>
            <a:ext cx="6314039" cy="478427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28600" y="5295900"/>
                <a:ext cx="17754600" cy="475457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Bạn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sai</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Mặc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đựng</a:t>
                </a:r>
                <a:r>
                  <a:rPr lang="en-US" sz="3600" dirty="0">
                    <a:latin typeface="Times New Roman" panose="02020603050405020304" pitchFamily="18" charset="0"/>
                    <a:cs typeface="Times New Roman" panose="02020603050405020304" pitchFamily="18" charset="0"/>
                  </a:rPr>
                  <a:t> 17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bi</a:t>
                </a:r>
              </a:p>
              <a:p>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bi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bi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17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bi D1,D2,..X1,X2,…V1,V2,….</a:t>
                </a:r>
              </a:p>
              <a:p>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8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bi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D1, D2, D3, D4, D5, D6, D7, D8</a:t>
                </a:r>
              </a:p>
              <a:p>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P(E) =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8</m:t>
                        </m:r>
                      </m:num>
                      <m:den>
                        <m:r>
                          <a:rPr lang="en-US" sz="3600" b="0" i="1" smtClean="0">
                            <a:latin typeface="Cambria Math" panose="02040503050406030204" pitchFamily="18" charset="0"/>
                          </a:rPr>
                          <m:t>17</m:t>
                        </m:r>
                      </m:den>
                    </m:f>
                  </m:oMath>
                </a14:m>
                <a:endParaRPr lang="en-US" sz="36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5295900"/>
                <a:ext cx="17754600" cy="4754571"/>
              </a:xfrm>
              <a:prstGeom prst="rect">
                <a:avLst/>
              </a:prstGeom>
              <a:blipFill rotWithShape="0">
                <a:blip r:embed="rId4"/>
                <a:stretch>
                  <a:fillRect l="-1065" t="-2179" b="-1282"/>
                </a:stretch>
              </a:blipFill>
            </p:spPr>
            <p:txBody>
              <a:bodyPr/>
              <a:lstStyle/>
              <a:p>
                <a:r>
                  <a:rPr lang="en-US">
                    <a:noFill/>
                  </a:rPr>
                  <a:t> </a:t>
                </a:r>
              </a:p>
            </p:txBody>
          </p:sp>
        </mc:Fallback>
      </mc:AlternateContent>
    </p:spTree>
    <p:extLst>
      <p:ext uri="{BB962C8B-B14F-4D97-AF65-F5344CB8AC3E}">
        <p14:creationId xmlns:p14="http://schemas.microsoft.com/office/powerpoint/2010/main" val="32280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8288000" cy="59452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65848"/>
            <a:ext cx="3121152" cy="3121152"/>
          </a:xfrm>
          <a:prstGeom prst="rect">
            <a:avLst/>
          </a:prstGeom>
        </p:spPr>
      </p:pic>
    </p:spTree>
    <p:extLst>
      <p:ext uri="{BB962C8B-B14F-4D97-AF65-F5344CB8AC3E}">
        <p14:creationId xmlns:p14="http://schemas.microsoft.com/office/powerpoint/2010/main" val="232875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800100"/>
            <a:ext cx="16611600" cy="8205916"/>
          </a:xfrm>
          <a:prstGeom prst="rect">
            <a:avLst/>
          </a:prstGeom>
        </p:spPr>
      </p:pic>
    </p:spTree>
    <p:extLst>
      <p:ext uri="{BB962C8B-B14F-4D97-AF65-F5344CB8AC3E}">
        <p14:creationId xmlns:p14="http://schemas.microsoft.com/office/powerpoint/2010/main" val="179330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419100"/>
            <a:ext cx="16611600" cy="9006676"/>
          </a:xfrm>
          <a:prstGeom prst="rect">
            <a:avLst/>
          </a:prstGeom>
        </p:spPr>
      </p:pic>
    </p:spTree>
    <p:extLst>
      <p:ext uri="{BB962C8B-B14F-4D97-AF65-F5344CB8AC3E}">
        <p14:creationId xmlns:p14="http://schemas.microsoft.com/office/powerpoint/2010/main" val="411439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58" y="5442"/>
            <a:ext cx="18320657" cy="52156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357586"/>
            <a:ext cx="4953000" cy="4953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334000"/>
            <a:ext cx="4953000" cy="495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999" y="5357586"/>
            <a:ext cx="4953000" cy="4953000"/>
          </a:xfrm>
          <a:prstGeom prst="rect">
            <a:avLst/>
          </a:prstGeom>
        </p:spPr>
      </p:pic>
    </p:spTree>
    <p:extLst>
      <p:ext uri="{BB962C8B-B14F-4D97-AF65-F5344CB8AC3E}">
        <p14:creationId xmlns:p14="http://schemas.microsoft.com/office/powerpoint/2010/main" val="176299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18135600" cy="7247203"/>
          </a:xfrm>
          <a:prstGeom prst="rect">
            <a:avLst/>
          </a:prstGeom>
        </p:spPr>
      </p:pic>
    </p:spTree>
    <p:extLst>
      <p:ext uri="{BB962C8B-B14F-4D97-AF65-F5344CB8AC3E}">
        <p14:creationId xmlns:p14="http://schemas.microsoft.com/office/powerpoint/2010/main" val="413797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CAE14D3-963D-6F5A-D133-F7A647FAB0D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6D1273D-D911-418F-828B-B77DFED5ADF1}"/>
              </a:ext>
            </a:extLst>
          </p:cNvPr>
          <p:cNvSpPr/>
          <p:nvPr/>
        </p:nvSpPr>
        <p:spPr>
          <a:xfrm>
            <a:off x="2753134" y="1866900"/>
            <a:ext cx="13143344" cy="2951064"/>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Tx/>
              <a:buSzTx/>
              <a:buFontTx/>
              <a:buNone/>
              <a:tabLst/>
              <a:defRPr/>
            </a:pPr>
            <a:r>
              <a:rPr kumimoji="0" lang="vi-VN" sz="6600" b="1" i="0" u="none" strike="noStrike" kern="0" cap="none" spc="0" normalizeH="0" baseline="0" noProof="0" dirty="0">
                <a:ln>
                  <a:noFill/>
                </a:ln>
                <a:solidFill>
                  <a:srgbClr val="FF0000"/>
                </a:solidFill>
                <a:effectLst/>
                <a:uLnTx/>
                <a:uFillTx/>
                <a:latin typeface="Arial" panose="020B0604020202020204" pitchFamily="34" charset="0"/>
                <a:ea typeface="Maven Pro"/>
                <a:cs typeface="Maven Pro"/>
                <a:sym typeface="Maven Pro"/>
              </a:rPr>
              <a:t>BÀI 31. CÁCH TÍNH XÁC SUẤT CỦA BIẾN CỐ BẰNG TỈ SỐ </a:t>
            </a:r>
            <a:endParaRPr kumimoji="0" lang="vi-VN" sz="6600" b="0" i="0" u="none" strike="noStrike" kern="0" cap="none" spc="0" normalizeH="0" baseline="0" noProof="0" dirty="0">
              <a:ln>
                <a:noFill/>
              </a:ln>
              <a:solidFill>
                <a:srgbClr val="FF0000"/>
              </a:solidFill>
              <a:effectLst/>
              <a:uLnTx/>
              <a:uFillTx/>
              <a:latin typeface="Arial"/>
              <a:ea typeface="Maven Pro"/>
              <a:cs typeface="Maven Pro"/>
              <a:sym typeface="Maven Pro"/>
            </a:endParaRPr>
          </a:p>
        </p:txBody>
      </p:sp>
      <p:sp>
        <p:nvSpPr>
          <p:cNvPr id="2" name="Freeform 2">
            <a:extLst>
              <a:ext uri="{FF2B5EF4-FFF2-40B4-BE49-F238E27FC236}">
                <a16:creationId xmlns:a16="http://schemas.microsoft.com/office/drawing/2014/main" id="{C56C0288-FB16-155C-A698-BF8C963CEAA5}"/>
              </a:ext>
            </a:extLst>
          </p:cNvPr>
          <p:cNvSpPr/>
          <p:nvPr/>
        </p:nvSpPr>
        <p:spPr>
          <a:xfrm rot="-5760492">
            <a:off x="12064646" y="6677095"/>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860233D2-A3D8-41AC-3721-5A8D314CDEF8}"/>
              </a:ext>
            </a:extLst>
          </p:cNvPr>
          <p:cNvSpPr/>
          <p:nvPr/>
        </p:nvSpPr>
        <p:spPr>
          <a:xfrm rot="-2700000">
            <a:off x="-7210552" y="-1273117"/>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5">
            <a:extLst>
              <a:ext uri="{FF2B5EF4-FFF2-40B4-BE49-F238E27FC236}">
                <a16:creationId xmlns:a16="http://schemas.microsoft.com/office/drawing/2014/main" id="{8F72F889-CAA3-54EA-3809-85364ACFDAB9}"/>
              </a:ext>
            </a:extLst>
          </p:cNvPr>
          <p:cNvSpPr/>
          <p:nvPr/>
        </p:nvSpPr>
        <p:spPr>
          <a:xfrm rot="290245">
            <a:off x="-185657" y="5456983"/>
            <a:ext cx="3946778" cy="2992375"/>
          </a:xfrm>
          <a:custGeom>
            <a:avLst/>
            <a:gdLst/>
            <a:ahLst/>
            <a:cxnLst/>
            <a:rect l="l" t="t" r="r" b="b"/>
            <a:pathLst>
              <a:path w="3946778" h="2992375">
                <a:moveTo>
                  <a:pt x="0" y="0"/>
                </a:moveTo>
                <a:lnTo>
                  <a:pt x="3946778" y="0"/>
                </a:lnTo>
                <a:lnTo>
                  <a:pt x="3946778" y="2992376"/>
                </a:lnTo>
                <a:lnTo>
                  <a:pt x="0" y="2992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9F718EB7-29B4-7603-9703-53F2A015DA60}"/>
              </a:ext>
            </a:extLst>
          </p:cNvPr>
          <p:cNvPicPr>
            <a:picLocks noChangeAspect="1"/>
          </p:cNvPicPr>
          <p:nvPr/>
        </p:nvPicPr>
        <p:blipFill>
          <a:blip r:embed="rId6"/>
          <a:stretch>
            <a:fillRect/>
          </a:stretch>
        </p:blipFill>
        <p:spPr>
          <a:xfrm>
            <a:off x="13944600" y="6057900"/>
            <a:ext cx="1999942" cy="2313469"/>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85501" y="4833941"/>
            <a:ext cx="5783280" cy="5783280"/>
          </a:xfrm>
          <a:prstGeom prst="rect">
            <a:avLst/>
          </a:prstGeom>
        </p:spPr>
      </p:pic>
    </p:spTree>
    <p:extLst>
      <p:ext uri="{BB962C8B-B14F-4D97-AF65-F5344CB8AC3E}">
        <p14:creationId xmlns:p14="http://schemas.microsoft.com/office/powerpoint/2010/main" val="325975470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
            <a:ext cx="18288000" cy="3247869"/>
          </a:xfrm>
          <a:prstGeom prst="rect">
            <a:avLst/>
          </a:prstGeom>
        </p:spPr>
      </p:pic>
      <p:pic>
        <p:nvPicPr>
          <p:cNvPr id="3" name="Picture 2"/>
          <p:cNvPicPr>
            <a:picLocks noChangeAspect="1"/>
          </p:cNvPicPr>
          <p:nvPr/>
        </p:nvPicPr>
        <p:blipFill>
          <a:blip r:embed="rId3"/>
          <a:stretch>
            <a:fillRect/>
          </a:stretch>
        </p:blipFill>
        <p:spPr>
          <a:xfrm>
            <a:off x="152400" y="4229100"/>
            <a:ext cx="18059400" cy="31075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7501956"/>
            <a:ext cx="3962400" cy="2757830"/>
          </a:xfrm>
          <a:prstGeom prst="rect">
            <a:avLst/>
          </a:prstGeom>
        </p:spPr>
      </p:pic>
    </p:spTree>
    <p:extLst>
      <p:ext uri="{BB962C8B-B14F-4D97-AF65-F5344CB8AC3E}">
        <p14:creationId xmlns:p14="http://schemas.microsoft.com/office/powerpoint/2010/main" val="19926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57" y="0"/>
            <a:ext cx="18280743" cy="8983208"/>
          </a:xfrm>
          <a:prstGeom prst="rect">
            <a:avLst/>
          </a:prstGeom>
        </p:spPr>
      </p:pic>
    </p:spTree>
    <p:extLst>
      <p:ext uri="{BB962C8B-B14F-4D97-AF65-F5344CB8AC3E}">
        <p14:creationId xmlns:p14="http://schemas.microsoft.com/office/powerpoint/2010/main" val="396255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19100"/>
            <a:ext cx="17627760" cy="9129486"/>
          </a:xfrm>
          <a:prstGeom prst="rect">
            <a:avLst/>
          </a:prstGeom>
        </p:spPr>
      </p:pic>
    </p:spTree>
    <p:extLst>
      <p:ext uri="{BB962C8B-B14F-4D97-AF65-F5344CB8AC3E}">
        <p14:creationId xmlns:p14="http://schemas.microsoft.com/office/powerpoint/2010/main" val="275765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txBody>
            <a:bodyPr/>
            <a:lstStyle/>
            <a:p>
              <a:endParaRPr lang="en-US"/>
            </a:p>
          </p:txBody>
        </p:sp>
      </p:grpSp>
      <p:sp>
        <p:nvSpPr>
          <p:cNvPr id="4" name="TextBox 4"/>
          <p:cNvSpPr txBox="1"/>
          <p:nvPr/>
        </p:nvSpPr>
        <p:spPr>
          <a:xfrm>
            <a:off x="3800475" y="1714500"/>
            <a:ext cx="10687050" cy="923330"/>
          </a:xfrm>
          <a:prstGeom prst="rect">
            <a:avLst/>
          </a:prstGeom>
        </p:spPr>
        <p:txBody>
          <a:bodyPr wrap="square" lIns="0" tIns="0" rIns="0" bIns="0" rtlCol="0" anchor="t">
            <a:spAutoFit/>
          </a:bodyPr>
          <a:lstStyle/>
          <a:p>
            <a:pPr algn="ctr">
              <a:lnSpc>
                <a:spcPts val="7200"/>
              </a:lnSpc>
            </a:pPr>
            <a:r>
              <a:rPr lang="en-US" sz="7200" b="1" spc="120" dirty="0">
                <a:solidFill>
                  <a:srgbClr val="333034"/>
                </a:solidFill>
                <a:latin typeface="Times New Roman" pitchFamily="18" charset="0"/>
                <a:cs typeface="Times New Roman" pitchFamily="18" charset="0"/>
              </a:rPr>
              <a:t>HƯỚNG DẪN VỀ NHÀ</a:t>
            </a:r>
          </a:p>
        </p:txBody>
      </p:sp>
      <p:sp>
        <p:nvSpPr>
          <p:cNvPr id="8" name="Oval 7"/>
          <p:cNvSpPr/>
          <p:nvPr/>
        </p:nvSpPr>
        <p:spPr>
          <a:xfrm>
            <a:off x="2766897" y="3079982"/>
            <a:ext cx="1143000" cy="1143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1</a:t>
            </a:r>
          </a:p>
        </p:txBody>
      </p:sp>
      <p:sp>
        <p:nvSpPr>
          <p:cNvPr id="9" name="TextBox 8"/>
          <p:cNvSpPr txBox="1"/>
          <p:nvPr/>
        </p:nvSpPr>
        <p:spPr>
          <a:xfrm>
            <a:off x="4286250" y="3231707"/>
            <a:ext cx="70866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10" name="Oval 9"/>
          <p:cNvSpPr/>
          <p:nvPr/>
        </p:nvSpPr>
        <p:spPr>
          <a:xfrm>
            <a:off x="2766897" y="4663423"/>
            <a:ext cx="1143000" cy="1143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2</a:t>
            </a:r>
          </a:p>
        </p:txBody>
      </p:sp>
      <p:sp>
        <p:nvSpPr>
          <p:cNvPr id="11" name="TextBox 10"/>
          <p:cNvSpPr txBox="1"/>
          <p:nvPr/>
        </p:nvSpPr>
        <p:spPr>
          <a:xfrm>
            <a:off x="4286250" y="4815148"/>
            <a:ext cx="935355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SGK, SBT</a:t>
            </a:r>
          </a:p>
        </p:txBody>
      </p:sp>
      <p:sp>
        <p:nvSpPr>
          <p:cNvPr id="12" name="Oval 11"/>
          <p:cNvSpPr/>
          <p:nvPr/>
        </p:nvSpPr>
        <p:spPr>
          <a:xfrm>
            <a:off x="2766897" y="6314979"/>
            <a:ext cx="1143000" cy="1143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3</a:t>
            </a:r>
          </a:p>
        </p:txBody>
      </p:sp>
      <p:sp>
        <p:nvSpPr>
          <p:cNvPr id="13" name="Rectangle 12"/>
          <p:cNvSpPr/>
          <p:nvPr/>
        </p:nvSpPr>
        <p:spPr>
          <a:xfrm>
            <a:off x="4286250" y="6122354"/>
            <a:ext cx="9353550" cy="101566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2126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2"/>
          <p:cNvSpPr/>
          <p:nvPr/>
        </p:nvSpPr>
        <p:spPr>
          <a:xfrm rot="1497030">
            <a:off x="12052523" y="-2981570"/>
            <a:ext cx="11487752" cy="8020540"/>
          </a:xfrm>
          <a:custGeom>
            <a:avLst/>
            <a:gdLst/>
            <a:ahLst/>
            <a:cxnLst/>
            <a:rect l="l" t="t" r="r" b="b"/>
            <a:pathLst>
              <a:path w="11487752" h="8020540">
                <a:moveTo>
                  <a:pt x="0" y="0"/>
                </a:moveTo>
                <a:lnTo>
                  <a:pt x="11487752" y="0"/>
                </a:lnTo>
                <a:lnTo>
                  <a:pt x="11487752" y="8020540"/>
                </a:lnTo>
                <a:lnTo>
                  <a:pt x="0" y="802054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497030">
            <a:off x="-3873589" y="4088028"/>
            <a:ext cx="11487752" cy="8020540"/>
          </a:xfrm>
          <a:custGeom>
            <a:avLst/>
            <a:gdLst/>
            <a:ahLst/>
            <a:cxnLst/>
            <a:rect l="l" t="t" r="r" b="b"/>
            <a:pathLst>
              <a:path w="11487752" h="8020540">
                <a:moveTo>
                  <a:pt x="0" y="0"/>
                </a:moveTo>
                <a:lnTo>
                  <a:pt x="11487752" y="0"/>
                </a:lnTo>
                <a:lnTo>
                  <a:pt x="11487752" y="8020540"/>
                </a:lnTo>
                <a:lnTo>
                  <a:pt x="0" y="802054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0" name="Freeform 10"/>
          <p:cNvSpPr/>
          <p:nvPr/>
        </p:nvSpPr>
        <p:spPr>
          <a:xfrm rot="-4935716">
            <a:off x="16391625" y="7375897"/>
            <a:ext cx="2233542" cy="4122309"/>
          </a:xfrm>
          <a:custGeom>
            <a:avLst/>
            <a:gdLst/>
            <a:ahLst/>
            <a:cxnLst/>
            <a:rect l="l" t="t" r="r" b="b"/>
            <a:pathLst>
              <a:path w="2233542" h="4122309">
                <a:moveTo>
                  <a:pt x="0" y="0"/>
                </a:moveTo>
                <a:lnTo>
                  <a:pt x="2233542" y="0"/>
                </a:lnTo>
                <a:lnTo>
                  <a:pt x="2233542" y="4122309"/>
                </a:lnTo>
                <a:lnTo>
                  <a:pt x="0" y="4122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17" name="Group 4"/>
          <p:cNvGrpSpPr/>
          <p:nvPr/>
        </p:nvGrpSpPr>
        <p:grpSpPr>
          <a:xfrm>
            <a:off x="2133600" y="1251142"/>
            <a:ext cx="14118271" cy="6420113"/>
            <a:chOff x="0" y="0"/>
            <a:chExt cx="4140158" cy="1789902"/>
          </a:xfrm>
        </p:grpSpPr>
        <p:sp>
          <p:nvSpPr>
            <p:cNvPr id="18" name="Freeform 5"/>
            <p:cNvSpPr/>
            <p:nvPr/>
          </p:nvSpPr>
          <p:spPr>
            <a:xfrm>
              <a:off x="0" y="0"/>
              <a:ext cx="4140158" cy="1789902"/>
            </a:xfrm>
            <a:custGeom>
              <a:avLst/>
              <a:gdLst/>
              <a:ahLst/>
              <a:cxnLst/>
              <a:rect l="l" t="t" r="r" b="b"/>
              <a:pathLst>
                <a:path w="4140158" h="1789902">
                  <a:moveTo>
                    <a:pt x="27966" y="0"/>
                  </a:moveTo>
                  <a:lnTo>
                    <a:pt x="4112191" y="0"/>
                  </a:lnTo>
                  <a:cubicBezTo>
                    <a:pt x="4127637" y="0"/>
                    <a:pt x="4140158" y="12521"/>
                    <a:pt x="4140158" y="27966"/>
                  </a:cubicBezTo>
                  <a:lnTo>
                    <a:pt x="4140158" y="1761936"/>
                  </a:lnTo>
                  <a:cubicBezTo>
                    <a:pt x="4140158" y="1769353"/>
                    <a:pt x="4137211" y="1776467"/>
                    <a:pt x="4131966" y="1781711"/>
                  </a:cubicBezTo>
                  <a:cubicBezTo>
                    <a:pt x="4126722" y="1786956"/>
                    <a:pt x="4119609" y="1789902"/>
                    <a:pt x="4112191" y="1789902"/>
                  </a:cubicBezTo>
                  <a:lnTo>
                    <a:pt x="27966" y="1789902"/>
                  </a:lnTo>
                  <a:cubicBezTo>
                    <a:pt x="20549" y="1789902"/>
                    <a:pt x="13436" y="1786956"/>
                    <a:pt x="8191" y="1781711"/>
                  </a:cubicBezTo>
                  <a:cubicBezTo>
                    <a:pt x="2946" y="1776467"/>
                    <a:pt x="0" y="1769353"/>
                    <a:pt x="0" y="1761936"/>
                  </a:cubicBezTo>
                  <a:lnTo>
                    <a:pt x="0" y="27966"/>
                  </a:lnTo>
                  <a:cubicBezTo>
                    <a:pt x="0" y="20549"/>
                    <a:pt x="2946" y="13436"/>
                    <a:pt x="8191" y="8191"/>
                  </a:cubicBezTo>
                  <a:cubicBezTo>
                    <a:pt x="13436" y="2946"/>
                    <a:pt x="20549" y="0"/>
                    <a:pt x="27966" y="0"/>
                  </a:cubicBezTo>
                  <a:close/>
                </a:path>
              </a:pathLst>
            </a:custGeom>
            <a:solidFill>
              <a:srgbClr val="FFFFFF"/>
            </a:solidFill>
          </p:spPr>
          <p:txBody>
            <a:bodyPr/>
            <a:lstStyle/>
            <a:p>
              <a:endParaRPr lang="vi-VN"/>
            </a:p>
          </p:txBody>
        </p:sp>
        <p:sp>
          <p:nvSpPr>
            <p:cNvPr id="19" name="TextBox 6"/>
            <p:cNvSpPr txBox="1"/>
            <p:nvPr/>
          </p:nvSpPr>
          <p:spPr>
            <a:xfrm>
              <a:off x="0" y="-38100"/>
              <a:ext cx="4140158" cy="1828002"/>
            </a:xfrm>
            <a:prstGeom prst="rect">
              <a:avLst/>
            </a:prstGeom>
          </p:spPr>
          <p:txBody>
            <a:bodyPr lIns="45625" tIns="45625" rIns="45625" bIns="45625" rtlCol="0" anchor="ctr"/>
            <a:lstStyle/>
            <a:p>
              <a:pPr algn="ctr">
                <a:lnSpc>
                  <a:spcPts val="2659"/>
                </a:lnSpc>
              </a:pPr>
              <a:endParaRPr/>
            </a:p>
          </p:txBody>
        </p:sp>
      </p:grpSp>
      <p:sp>
        <p:nvSpPr>
          <p:cNvPr id="21" name="Google Shape;1619;p34"/>
          <p:cNvSpPr txBox="1">
            <a:spLocks/>
          </p:cNvSpPr>
          <p:nvPr/>
        </p:nvSpPr>
        <p:spPr>
          <a:xfrm>
            <a:off x="2955173" y="1491663"/>
            <a:ext cx="12475124" cy="5887800"/>
          </a:xfrm>
          <a:prstGeom prst="rect">
            <a:avLst/>
          </a:prstGeom>
        </p:spPr>
        <p:txBody>
          <a:bodyPr spcFirstLastPara="1" wrap="square" lIns="182850" tIns="182850" rIns="18285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8500" b="1">
                <a:solidFill>
                  <a:schemeClr val="accent6">
                    <a:lumMod val="75000"/>
                  </a:schemeClr>
                </a:solidFill>
                <a:latin typeface="Arial" panose="020B0604020202020204" pitchFamily="34" charset="0"/>
                <a:cs typeface="Arial" panose="020B0604020202020204" pitchFamily="34" charset="0"/>
              </a:rPr>
              <a:t>CHÀO MỪNG CẢ LỚP</a:t>
            </a:r>
            <a:br>
              <a:rPr lang="en-US" sz="8500" b="1">
                <a:solidFill>
                  <a:schemeClr val="accent6">
                    <a:lumMod val="75000"/>
                  </a:schemeClr>
                </a:solidFill>
                <a:latin typeface="Arial" panose="020B0604020202020204" pitchFamily="34" charset="0"/>
                <a:cs typeface="Arial" panose="020B0604020202020204" pitchFamily="34" charset="0"/>
              </a:rPr>
            </a:br>
            <a:r>
              <a:rPr lang="en-US" sz="8500" b="1">
                <a:solidFill>
                  <a:schemeClr val="accent6">
                    <a:lumMod val="75000"/>
                  </a:schemeClr>
                </a:solidFill>
                <a:latin typeface="Arial" panose="020B0604020202020204" pitchFamily="34" charset="0"/>
                <a:cs typeface="Arial" panose="020B0604020202020204" pitchFamily="34" charset="0"/>
              </a:rPr>
              <a:t>ĐẾN VỚI TIẾT HỌC</a:t>
            </a:r>
            <a:br>
              <a:rPr lang="en-US" sz="8500" b="1">
                <a:solidFill>
                  <a:schemeClr val="accent6">
                    <a:lumMod val="75000"/>
                  </a:schemeClr>
                </a:solidFill>
                <a:latin typeface="Arial" panose="020B0604020202020204" pitchFamily="34" charset="0"/>
                <a:cs typeface="Arial" panose="020B0604020202020204" pitchFamily="34" charset="0"/>
              </a:rPr>
            </a:br>
            <a:r>
              <a:rPr lang="en-US" sz="8500" b="1">
                <a:solidFill>
                  <a:schemeClr val="accent6">
                    <a:lumMod val="75000"/>
                  </a:schemeClr>
                </a:solidFill>
                <a:latin typeface="Arial" panose="020B0604020202020204" pitchFamily="34" charset="0"/>
                <a:cs typeface="Arial" panose="020B0604020202020204" pitchFamily="34" charset="0"/>
              </a:rPr>
              <a:t> HÔM  NAY!</a:t>
            </a:r>
          </a:p>
        </p:txBody>
      </p:sp>
      <p:grpSp>
        <p:nvGrpSpPr>
          <p:cNvPr id="22" name="Group 23"/>
          <p:cNvGrpSpPr/>
          <p:nvPr/>
        </p:nvGrpSpPr>
        <p:grpSpPr>
          <a:xfrm>
            <a:off x="2133600" y="8801100"/>
            <a:ext cx="7779175" cy="401908"/>
            <a:chOff x="0" y="0"/>
            <a:chExt cx="5253877" cy="406400"/>
          </a:xfrm>
        </p:grpSpPr>
        <p:sp>
          <p:nvSpPr>
            <p:cNvPr id="23" name="Freeform 24"/>
            <p:cNvSpPr/>
            <p:nvPr/>
          </p:nvSpPr>
          <p:spPr>
            <a:xfrm>
              <a:off x="0" y="0"/>
              <a:ext cx="5253877" cy="406400"/>
            </a:xfrm>
            <a:custGeom>
              <a:avLst/>
              <a:gdLst/>
              <a:ahLst/>
              <a:cxnLst/>
              <a:rect l="l" t="t" r="r" b="b"/>
              <a:pathLst>
                <a:path w="5253877" h="406400">
                  <a:moveTo>
                    <a:pt x="5050677" y="0"/>
                  </a:moveTo>
                  <a:cubicBezTo>
                    <a:pt x="5162901" y="0"/>
                    <a:pt x="5253877" y="90976"/>
                    <a:pt x="5253877" y="203200"/>
                  </a:cubicBezTo>
                  <a:cubicBezTo>
                    <a:pt x="5253877" y="315424"/>
                    <a:pt x="5162901" y="406400"/>
                    <a:pt x="5050677" y="406400"/>
                  </a:cubicBezTo>
                  <a:lnTo>
                    <a:pt x="203200" y="406400"/>
                  </a:lnTo>
                  <a:cubicBezTo>
                    <a:pt x="90976" y="406400"/>
                    <a:pt x="0" y="315424"/>
                    <a:pt x="0" y="203200"/>
                  </a:cubicBezTo>
                  <a:cubicBezTo>
                    <a:pt x="0" y="90976"/>
                    <a:pt x="90976" y="0"/>
                    <a:pt x="203200" y="0"/>
                  </a:cubicBezTo>
                  <a:close/>
                </a:path>
              </a:pathLst>
            </a:custGeom>
            <a:solidFill>
              <a:srgbClr val="F26D9E"/>
            </a:solidFill>
            <a:ln cap="sq">
              <a:noFill/>
              <a:prstDash val="solid"/>
              <a:miter/>
            </a:ln>
          </p:spPr>
          <p:txBody>
            <a:bodyPr/>
            <a:lstStyle/>
            <a:p>
              <a:endParaRPr lang="vi-VN"/>
            </a:p>
          </p:txBody>
        </p:sp>
        <p:sp>
          <p:nvSpPr>
            <p:cNvPr id="24" name="TextBox 25"/>
            <p:cNvSpPr txBox="1"/>
            <p:nvPr/>
          </p:nvSpPr>
          <p:spPr>
            <a:xfrm>
              <a:off x="0" y="-38100"/>
              <a:ext cx="5253877" cy="444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781800" y="-250658"/>
            <a:ext cx="4687502" cy="1636025"/>
          </a:xfrm>
          <a:prstGeom prst="rect">
            <a:avLst/>
          </a:prstGeom>
        </p:spPr>
        <p:txBody>
          <a:bodyPr wrap="none">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vi-VN" sz="6000" b="1" i="0" u="none" strike="noStrike" kern="1200" cap="none" spc="0" normalizeH="0" baseline="0" noProof="0">
                <a:ln>
                  <a:noFill/>
                </a:ln>
                <a:effectLst/>
                <a:uLnTx/>
                <a:uFillTx/>
                <a:latin typeface="Arial" panose="020B0604020202020204" pitchFamily="34" charset="0"/>
                <a:ea typeface="+mn-ea"/>
                <a:cs typeface="+mn-cs"/>
              </a:rPr>
              <a:t>KHỞI ĐỘNG</a:t>
            </a:r>
            <a:endParaRPr kumimoji="0" lang="en-US" sz="6000" b="1" i="0" u="none" strike="noStrike" kern="1200" cap="none" spc="0" normalizeH="0" baseline="0" noProof="0" dirty="0">
              <a:ln>
                <a:noFill/>
              </a:ln>
              <a:effectLst/>
              <a:uLnTx/>
              <a:uFillTx/>
              <a:latin typeface="Calibri"/>
              <a:ea typeface="+mn-ea"/>
              <a:cs typeface="+mn-cs"/>
            </a:endParaRPr>
          </a:p>
        </p:txBody>
      </p:sp>
      <p:sp>
        <p:nvSpPr>
          <p:cNvPr id="29" name="Rectangle 28"/>
          <p:cNvSpPr/>
          <p:nvPr/>
        </p:nvSpPr>
        <p:spPr>
          <a:xfrm>
            <a:off x="381000" y="1485900"/>
            <a:ext cx="15849600" cy="2482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a-DK" sz="3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Một túi đựng 20 viên kẹo giống hệt nhau nhưng khác loại, trong đó có 7 viên kẹo sữa, 4 viên kẹo chanh, 6 viên kẹo dừa và 3 viên kẹo bạc hà. Bạn Lan lấy ngẫu nhiên một viên kẹo từ túi. Tính xác suất để Lan lấy được viên kẹo sữa.</a:t>
            </a:r>
            <a:endParaRPr kumimoji="0" lang="en-US" sz="3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6230600" y="1028700"/>
            <a:ext cx="1828800" cy="3146322"/>
          </a:xfrm>
          <a:prstGeom prst="rect">
            <a:avLst/>
          </a:prstGeom>
        </p:spPr>
      </p:pic>
      <p:pic>
        <p:nvPicPr>
          <p:cNvPr id="31" name="Picture 30"/>
          <p:cNvPicPr>
            <a:picLocks noChangeAspect="1"/>
          </p:cNvPicPr>
          <p:nvPr/>
        </p:nvPicPr>
        <p:blipFill>
          <a:blip r:embed="rId4"/>
          <a:stretch>
            <a:fillRect/>
          </a:stretch>
        </p:blipFill>
        <p:spPr>
          <a:xfrm flipH="1">
            <a:off x="3352800" y="8230948"/>
            <a:ext cx="1787853" cy="2094152"/>
          </a:xfrm>
          <a:prstGeom prst="rect">
            <a:avLst/>
          </a:prstGeom>
        </p:spPr>
      </p:pic>
      <mc:AlternateContent xmlns:mc="http://schemas.openxmlformats.org/markup-compatibility/2006" xmlns:a14="http://schemas.microsoft.com/office/drawing/2010/main">
        <mc:Choice Requires="a14">
          <p:sp>
            <p:nvSpPr>
              <p:cNvPr id="32" name="Rounded Rectangular Callout 31"/>
              <p:cNvSpPr/>
              <p:nvPr/>
            </p:nvSpPr>
            <p:spPr>
              <a:xfrm>
                <a:off x="838200" y="4497148"/>
                <a:ext cx="7848600" cy="3693827"/>
              </a:xfrm>
              <a:prstGeom prst="wedgeRoundRectCallout">
                <a:avLst>
                  <a:gd name="adj1" fmla="val -14292"/>
                  <a:gd name="adj2" fmla="val 62934"/>
                  <a:gd name="adj3" fmla="val 16667"/>
                </a:avLst>
              </a:prstGeom>
              <a:solidFill>
                <a:srgbClr val="FFFFB7"/>
              </a:solidFill>
              <a:ln>
                <a:solidFill>
                  <a:srgbClr val="FFFFB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Các viên kẹo giống hệt nhau, chỉ khác loại nên có 4 kết quả có thể là</a:t>
                </a:r>
                <a:r>
                  <a:rPr kumimoji="0" lang="en-US" sz="2800" b="0" i="0" u="none" strike="noStrike" kern="1200" cap="none" spc="0" normalizeH="0" baseline="0" noProof="0" dirty="0">
                    <a:ln>
                      <a:noFill/>
                    </a:ln>
                    <a:solidFill>
                      <a:schemeClr val="tx1"/>
                    </a:solidFill>
                    <a:effectLst/>
                    <a:uLnTx/>
                    <a:uFillTx/>
                    <a:latin typeface="Calibri"/>
                    <a:ea typeface="Calibri" panose="020F0502020204030204" pitchFamily="34" charset="0"/>
                    <a:cs typeface="+mn-cs"/>
                  </a:rPr>
                  <a:t> </a:t>
                </a:r>
                <a:r>
                  <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lấy được viên kẹo sữa, viên kẹo chanh, viên kẹo dừa và viên kẹo bạc hà. Do đó, xác suất để Lan lấy được viên kẹo sữa là </a:t>
                </a:r>
                <a14:m>
                  <m:oMath xmlns:m="http://schemas.openxmlformats.org/officeDocument/2006/math">
                    <m:f>
                      <m:fPr>
                        <m:ctrlPr>
                          <a:rPr kumimoji="0" lang="vi-VN"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ctrlPr>
                      </m:fPr>
                      <m:num>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1</m:t>
                        </m:r>
                      </m:num>
                      <m:den>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4</m:t>
                        </m:r>
                      </m:den>
                    </m:f>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m:t>
                    </m:r>
                  </m:oMath>
                </a14:m>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endParaRPr>
              </a:p>
            </p:txBody>
          </p:sp>
        </mc:Choice>
        <mc:Fallback xmlns="">
          <p:sp>
            <p:nvSpPr>
              <p:cNvPr id="32" name="Rounded Rectangular Callout 31"/>
              <p:cNvSpPr>
                <a:spLocks noRot="1" noChangeAspect="1" noMove="1" noResize="1" noEditPoints="1" noAdjustHandles="1" noChangeArrowheads="1" noChangeShapeType="1" noTextEdit="1"/>
              </p:cNvSpPr>
              <p:nvPr/>
            </p:nvSpPr>
            <p:spPr>
              <a:xfrm>
                <a:off x="838200" y="4497148"/>
                <a:ext cx="7848600" cy="3693827"/>
              </a:xfrm>
              <a:prstGeom prst="wedgeRoundRectCallout">
                <a:avLst>
                  <a:gd name="adj1" fmla="val -14292"/>
                  <a:gd name="adj2" fmla="val 62934"/>
                  <a:gd name="adj3" fmla="val 16667"/>
                </a:avLst>
              </a:prstGeom>
              <a:blipFill rotWithShape="0">
                <a:blip r:embed="rId5"/>
                <a:stretch>
                  <a:fillRect/>
                </a:stretch>
              </a:blipFill>
              <a:ln>
                <a:solidFill>
                  <a:srgbClr val="FFFFB7"/>
                </a:solidFill>
              </a:ln>
            </p:spPr>
            <p:txBody>
              <a:bodyPr/>
              <a:lstStyle/>
              <a:p>
                <a:r>
                  <a:rPr lang="en-US">
                    <a:noFill/>
                  </a:rPr>
                  <a:t> </a:t>
                </a:r>
              </a:p>
            </p:txBody>
          </p:sp>
        </mc:Fallback>
      </mc:AlternateContent>
      <p:sp>
        <p:nvSpPr>
          <p:cNvPr id="33" name="Rounded Rectangular Callout 32"/>
          <p:cNvSpPr/>
          <p:nvPr/>
        </p:nvSpPr>
        <p:spPr>
          <a:xfrm>
            <a:off x="9829800" y="4557640"/>
            <a:ext cx="7543800" cy="4199022"/>
          </a:xfrm>
          <a:prstGeom prst="wedgeRoundRectCallout">
            <a:avLst>
              <a:gd name="adj1" fmla="val -9686"/>
              <a:gd name="adj2" fmla="val 55339"/>
              <a:gd name="adj3" fmla="val 16667"/>
            </a:avLst>
          </a:prstGeom>
          <a:solidFill>
            <a:srgbClr val="FFFFB7"/>
          </a:solidFill>
          <a:ln>
            <a:solidFill>
              <a:srgbClr val="FFF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Không đúng, chỉ có 4 kết quả có thể nhưng chúng không đồng khả năng. Tớ thấy xác suất để Lan lấy được viên kẹo sữa là cao nhất vì trong túi có nhiều viên kẹo sửa nhất. Nhưng tớ không biết xác suất để Lan lấy được viên kẹo sửa chính xác là bao nhiêu?</a:t>
            </a:r>
            <a:endParaRPr kumimoji="0" lang="en-US" sz="2800" b="0" i="0" u="none" strike="noStrike" kern="1200" cap="none" spc="0" normalizeH="0" baseline="0" noProof="0" dirty="0">
              <a:ln>
                <a:noFill/>
              </a:ln>
              <a:solidFill>
                <a:schemeClr val="tx1"/>
              </a:solidFill>
              <a:effectLst/>
              <a:uLnTx/>
              <a:uFillTx/>
              <a:latin typeface="Calibri"/>
              <a:cs typeface="+mn-cs"/>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030200" y="8356934"/>
            <a:ext cx="1650286" cy="1842180"/>
          </a:xfrm>
          <a:prstGeom prst="rect">
            <a:avLst/>
          </a:prstGeom>
        </p:spPr>
      </p:pic>
      <p:pic>
        <p:nvPicPr>
          <p:cNvPr id="35" name="Picture 34"/>
          <p:cNvPicPr>
            <a:picLocks noChangeAspect="1"/>
          </p:cNvPicPr>
          <p:nvPr/>
        </p:nvPicPr>
        <p:blipFill>
          <a:blip r:embed="rId7"/>
          <a:stretch>
            <a:fillRect/>
          </a:stretch>
        </p:blipFill>
        <p:spPr>
          <a:xfrm rot="20790140" flipH="1">
            <a:off x="508673" y="176497"/>
            <a:ext cx="1176599" cy="1233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7854129">
            <a:off x="-1760056" y="-1570257"/>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9" name="Freeform 9"/>
          <p:cNvSpPr/>
          <p:nvPr/>
        </p:nvSpPr>
        <p:spPr>
          <a:xfrm rot="-1436209">
            <a:off x="15847289" y="9386920"/>
            <a:ext cx="3436888" cy="818604"/>
          </a:xfrm>
          <a:custGeom>
            <a:avLst/>
            <a:gdLst/>
            <a:ahLst/>
            <a:cxnLst/>
            <a:rect l="l" t="t" r="r" b="b"/>
            <a:pathLst>
              <a:path w="3436888" h="818604">
                <a:moveTo>
                  <a:pt x="0" y="0"/>
                </a:moveTo>
                <a:lnTo>
                  <a:pt x="3436888" y="0"/>
                </a:lnTo>
                <a:lnTo>
                  <a:pt x="3436888" y="818604"/>
                </a:lnTo>
                <a:lnTo>
                  <a:pt x="0" y="818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4" name="Rectangle 23"/>
          <p:cNvSpPr/>
          <p:nvPr/>
        </p:nvSpPr>
        <p:spPr>
          <a:xfrm>
            <a:off x="3955936" y="243134"/>
            <a:ext cx="10341293" cy="1361911"/>
          </a:xfrm>
          <a:prstGeom prst="rect">
            <a:avLst/>
          </a:prstGeom>
        </p:spPr>
        <p:txBody>
          <a:bodyPr wrap="none">
            <a:spAutoFit/>
          </a:bodyPr>
          <a:lstStyle/>
          <a:p>
            <a:pPr algn="just">
              <a:lnSpc>
                <a:spcPct val="150000"/>
              </a:lnSpc>
              <a:spcBef>
                <a:spcPts val="300"/>
              </a:spcBef>
              <a:spcAft>
                <a:spcPts val="300"/>
              </a:spcAft>
            </a:pPr>
            <a:r>
              <a:rPr lang="da-DK" sz="5500" b="1" dirty="0">
                <a:latin typeface="Arial" panose="020B0604020202020204" pitchFamily="34" charset="0"/>
                <a:ea typeface="Calibri" panose="020F0502020204030204" pitchFamily="34" charset="0"/>
                <a:cs typeface="Arial" panose="020B0604020202020204" pitchFamily="34" charset="0"/>
              </a:rPr>
              <a:t>I.Cách tính xác suất bằng tỉ số</a:t>
            </a:r>
            <a:endParaRPr lang="en-US" sz="55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087483" y="2400300"/>
            <a:ext cx="16078200" cy="7010400"/>
            <a:chOff x="1087483" y="2095500"/>
            <a:chExt cx="16078200" cy="7010400"/>
          </a:xfrm>
        </p:grpSpPr>
        <p:grpSp>
          <p:nvGrpSpPr>
            <p:cNvPr id="13" name="Group 13"/>
            <p:cNvGrpSpPr/>
            <p:nvPr/>
          </p:nvGrpSpPr>
          <p:grpSpPr>
            <a:xfrm>
              <a:off x="1087483" y="2095500"/>
              <a:ext cx="16078200" cy="7010400"/>
              <a:chOff x="0" y="0"/>
              <a:chExt cx="1408500" cy="328568"/>
            </a:xfrm>
          </p:grpSpPr>
          <p:sp>
            <p:nvSpPr>
              <p:cNvPr id="14"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15"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25" name="Rectangle 24"/>
                <p:cNvSpPr/>
                <p:nvPr/>
              </p:nvSpPr>
              <p:spPr>
                <a:xfrm>
                  <a:off x="1487533" y="2324100"/>
                  <a:ext cx="15278100" cy="6567952"/>
                </a:xfrm>
                <a:prstGeom prst="rect">
                  <a:avLst/>
                </a:prstGeom>
              </p:spPr>
              <p:txBody>
                <a:bodyPr wrap="square">
                  <a:spAutoFit/>
                </a:bodyPr>
                <a:lstStyle/>
                <a:p>
                  <a:pPr algn="just">
                    <a:lnSpc>
                      <a:spcPct val="150000"/>
                    </a:lnSpc>
                    <a:spcBef>
                      <a:spcPts val="300"/>
                    </a:spcBef>
                    <a:spcAft>
                      <a:spcPts val="300"/>
                    </a:spcAft>
                  </a:pPr>
                  <a:r>
                    <a:rPr lang="vi-VN" sz="4100" b="1" i="1">
                      <a:solidFill>
                        <a:schemeClr val="tx2"/>
                      </a:solidFill>
                      <a:ea typeface="Dotum" panose="020B0600000101010101" pitchFamily="34" charset="-127"/>
                      <a:cs typeface="Times New Roman" panose="02020603050405020304" pitchFamily="18" charset="0"/>
                    </a:rPr>
                    <a:t>Công thức tính</a:t>
                  </a:r>
                  <a:endParaRPr lang="en-US" sz="4100" i="1">
                    <a:solidFill>
                      <a:schemeClr val="tx2"/>
                    </a:solidFill>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800">
                      <a:effectLst/>
                      <a:ea typeface="Dotum" panose="020B0600000101010101" pitchFamily="34" charset="-127"/>
                      <a:cs typeface="Times New Roman" panose="02020603050405020304" pitchFamily="18" charset="0"/>
                    </a:rPr>
                    <a:t>Giả thiết rằng các kết quả có thể của một hành động hay thực nghiệm là đồng khả năng. Khi đó, xác suất của biến có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vi-VN" sz="3800">
                      <a:effectLst/>
                      <a:ea typeface="Dotum" panose="020B0600000101010101" pitchFamily="34" charset="-127"/>
                      <a:cs typeface="Times New Roman" panose="02020603050405020304" pitchFamily="18" charset="0"/>
                    </a:rPr>
                    <a:t>, kí hiệu là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e>
                      </m:d>
                    </m:oMath>
                  </a14:m>
                  <a:r>
                    <a:rPr lang="vi-VN" sz="3800">
                      <a:effectLst/>
                      <a:ea typeface="Dotum" panose="020B0600000101010101" pitchFamily="34" charset="-127"/>
                      <a:cs typeface="Times New Roman" panose="02020603050405020304" pitchFamily="18" charset="0"/>
                    </a:rPr>
                    <a:t>, bằng tỉ số giữa số kết quả thuận lợi cho biến cố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vi-VN" sz="3800">
                      <a:effectLst/>
                      <a:ea typeface="Dotum" panose="020B0600000101010101" pitchFamily="34" charset="-127"/>
                      <a:cs typeface="Times New Roman" panose="02020603050405020304" pitchFamily="18" charset="0"/>
                    </a:rPr>
                    <a:t> và tổng số kết quả có thể:</a:t>
                  </a:r>
                  <a:endParaRPr lang="en-US" sz="38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e>
                        </m:d>
                        <m:r>
                          <a:rPr lang="vi-VN"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S</m:t>
                            </m:r>
                            <m:r>
                              <a:rPr lang="vi-VN" sz="38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thu</m:t>
                            </m:r>
                            <m:r>
                              <a:rPr lang="vi-VN" sz="3800">
                                <a:effectLst/>
                                <a:latin typeface="Cambria Math" panose="02040503050406030204" pitchFamily="18" charset="0"/>
                                <a:ea typeface="Dotum" panose="020B0600000101010101" pitchFamily="34" charset="-127"/>
                                <a:cs typeface="Times New Roman" panose="02020603050405020304" pitchFamily="18" charset="0"/>
                              </a:rPr>
                              <m:t>ậ</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n</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l</m:t>
                            </m:r>
                            <m:r>
                              <a:rPr lang="vi-VN" sz="3800">
                                <a:effectLst/>
                                <a:latin typeface="Cambria Math" panose="02040503050406030204" pitchFamily="18" charset="0"/>
                                <a:ea typeface="Dotum" panose="020B0600000101010101" pitchFamily="34" charset="-127"/>
                                <a:cs typeface="Times New Roman" panose="02020603050405020304" pitchFamily="18" charset="0"/>
                              </a:rPr>
                              <m:t>ợ</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i</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cho</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num>
                          <m:den>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m:t>
                            </m:r>
                            <m:r>
                              <a:rPr lang="vi-VN" sz="3800">
                                <a:effectLst/>
                                <a:latin typeface="Cambria Math" panose="02040503050406030204" pitchFamily="18" charset="0"/>
                                <a:ea typeface="Dotum" panose="020B0600000101010101" pitchFamily="34" charset="-127"/>
                                <a:cs typeface="Times New Roman" panose="02020603050405020304" pitchFamily="18" charset="0"/>
                              </a:rPr>
                              <m:t>ổ</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ng</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s</m:t>
                            </m:r>
                            <m:r>
                              <a:rPr lang="vi-VN" sz="38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k</m:t>
                            </m:r>
                            <m:r>
                              <a:rPr lang="vi-VN" sz="3800">
                                <a:effectLst/>
                                <a:latin typeface="Cambria Math" panose="02040503050406030204" pitchFamily="18" charset="0"/>
                                <a:ea typeface="Dotum" panose="020B0600000101010101" pitchFamily="34" charset="-127"/>
                                <a:cs typeface="Times New Roman" panose="02020603050405020304" pitchFamily="18" charset="0"/>
                              </a:rPr>
                              <m:t>ế</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qu</m:t>
                            </m:r>
                            <m:r>
                              <a:rPr lang="vi-VN" sz="3800">
                                <a:effectLst/>
                                <a:latin typeface="Cambria Math" panose="02040503050406030204" pitchFamily="18" charset="0"/>
                                <a:ea typeface="Dotum" panose="020B0600000101010101" pitchFamily="34" charset="-127"/>
                                <a:cs typeface="Times New Roman" panose="02020603050405020304" pitchFamily="18" charset="0"/>
                              </a:rPr>
                              <m:t>ả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c</m:t>
                            </m:r>
                            <m:r>
                              <a:rPr lang="vi-VN" sz="3800">
                                <a:effectLst/>
                                <a:latin typeface="Cambria Math" panose="02040503050406030204" pitchFamily="18" charset="0"/>
                                <a:ea typeface="Dotum" panose="020B0600000101010101" pitchFamily="34" charset="-127"/>
                                <a:cs typeface="Times New Roman" panose="02020603050405020304" pitchFamily="18" charset="0"/>
                              </a:rPr>
                              <m:t>ó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th</m:t>
                            </m:r>
                            <m:r>
                              <a:rPr lang="vi-VN" sz="3800">
                                <a:effectLst/>
                                <a:latin typeface="Cambria Math" panose="02040503050406030204" pitchFamily="18" charset="0"/>
                                <a:ea typeface="Dotum" panose="020B0600000101010101" pitchFamily="34" charset="-127"/>
                                <a:cs typeface="Times New Roman" panose="02020603050405020304" pitchFamily="18" charset="0"/>
                              </a:rPr>
                              <m:t>ể</m:t>
                            </m:r>
                          </m:den>
                        </m:f>
                      </m:oMath>
                    </m:oMathPara>
                  </a14:m>
                  <a:endParaRPr lang="en-US" sz="3800">
                    <a:effectLs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87533" y="2324100"/>
                  <a:ext cx="15278100" cy="6567952"/>
                </a:xfrm>
                <a:prstGeom prst="rect">
                  <a:avLst/>
                </a:prstGeom>
                <a:blipFill>
                  <a:blip r:embed="rId11"/>
                  <a:stretch>
                    <a:fillRect l="-1437" r="-1317"/>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450812" y="154285"/>
            <a:ext cx="17373600" cy="8894743"/>
          </a:xfrm>
          <a:prstGeom prst="rect">
            <a:avLst/>
          </a:prstGeom>
        </p:spPr>
        <p:txBody>
          <a:bodyPr wrap="square" lIns="0" tIns="0" rIns="0" bIns="0" rtlCol="0" anchor="t">
            <a:spAutoFit/>
          </a:bodyPr>
          <a:lstStyle/>
          <a:p>
            <a:pPr>
              <a:lnSpc>
                <a:spcPct val="175000"/>
              </a:lnSpc>
              <a:spcBef>
                <a:spcPts val="300"/>
              </a:spcBef>
              <a:spcAft>
                <a:spcPts val="300"/>
              </a:spcAft>
            </a:pPr>
            <a:r>
              <a:rPr lang="vi-VN" sz="4300" b="1" dirty="0"/>
              <a:t>Nhận xét</a:t>
            </a:r>
          </a:p>
          <a:p>
            <a:pPr>
              <a:lnSpc>
                <a:spcPct val="175000"/>
              </a:lnSpc>
              <a:spcBef>
                <a:spcPts val="300"/>
              </a:spcBef>
              <a:spcAft>
                <a:spcPts val="300"/>
              </a:spcAft>
            </a:pPr>
            <a:r>
              <a:rPr lang="vi-VN" sz="3900" dirty="0"/>
              <a:t>Việc tính xác suất của một biến cố E trong trường hợp các kết quả có thể của một hành động hay thực nghiệm là đồng khả năng sẽ gồm các bước sau:</a:t>
            </a:r>
            <a:endParaRPr lang="en-US" sz="3900" dirty="0"/>
          </a:p>
          <a:p>
            <a:pPr>
              <a:lnSpc>
                <a:spcPct val="175000"/>
              </a:lnSpc>
              <a:spcBef>
                <a:spcPts val="300"/>
              </a:spcBef>
              <a:spcAft>
                <a:spcPts val="300"/>
              </a:spcAft>
            </a:pPr>
            <a:r>
              <a:rPr lang="en-US" sz="3900" dirty="0"/>
              <a:t>	</a:t>
            </a:r>
            <a:r>
              <a:rPr lang="vi-VN" sz="3900" dirty="0"/>
              <a:t>Bước 1. Đếm các kết quả có thể (thường bằng cách liệt kê)</a:t>
            </a:r>
          </a:p>
          <a:p>
            <a:pPr>
              <a:lnSpc>
                <a:spcPct val="175000"/>
              </a:lnSpc>
              <a:spcBef>
                <a:spcPts val="300"/>
              </a:spcBef>
              <a:spcAft>
                <a:spcPts val="300"/>
              </a:spcAft>
            </a:pPr>
            <a:r>
              <a:rPr lang="en-US" sz="3900" dirty="0"/>
              <a:t>	</a:t>
            </a:r>
            <a:r>
              <a:rPr lang="vi-VN" sz="3900" dirty="0"/>
              <a:t>Bước 2. Chỉ ra các kết quả có thể là đồng khả năng;</a:t>
            </a:r>
          </a:p>
          <a:p>
            <a:pPr>
              <a:lnSpc>
                <a:spcPct val="175000"/>
              </a:lnSpc>
              <a:spcBef>
                <a:spcPts val="300"/>
              </a:spcBef>
              <a:spcAft>
                <a:spcPts val="300"/>
              </a:spcAft>
            </a:pPr>
            <a:r>
              <a:rPr lang="en-US" sz="3900" dirty="0"/>
              <a:t>	</a:t>
            </a:r>
            <a:r>
              <a:rPr lang="vi-VN" sz="3900" dirty="0"/>
              <a:t>Bước 3. Đếm các kết quả thuận lợi cho biến cố E.</a:t>
            </a:r>
          </a:p>
          <a:p>
            <a:pPr>
              <a:lnSpc>
                <a:spcPct val="175000"/>
              </a:lnSpc>
              <a:spcBef>
                <a:spcPts val="300"/>
              </a:spcBef>
              <a:spcAft>
                <a:spcPts val="300"/>
              </a:spcAft>
            </a:pPr>
            <a:r>
              <a:rPr lang="en-US" sz="3900" dirty="0"/>
              <a:t>	</a:t>
            </a:r>
            <a:r>
              <a:rPr lang="vi-VN" sz="3900" dirty="0"/>
              <a:t>Bước 4. Lập tỉ số giữa kết quả thuận lợi cho biến cố E và tổng số kết quả có thể.</a:t>
            </a:r>
          </a:p>
        </p:txBody>
      </p:sp>
      <p:sp>
        <p:nvSpPr>
          <p:cNvPr id="5" name="Freeform 5"/>
          <p:cNvSpPr/>
          <p:nvPr/>
        </p:nvSpPr>
        <p:spPr>
          <a:xfrm rot="5792905" flipH="1" flipV="1">
            <a:off x="17060266" y="-325546"/>
            <a:ext cx="819486" cy="2247626"/>
          </a:xfrm>
          <a:custGeom>
            <a:avLst/>
            <a:gdLst/>
            <a:ahLst/>
            <a:cxnLst/>
            <a:rect l="l" t="t" r="r" b="b"/>
            <a:pathLst>
              <a:path w="1896716" h="3500651">
                <a:moveTo>
                  <a:pt x="1896717" y="3500651"/>
                </a:moveTo>
                <a:lnTo>
                  <a:pt x="0" y="3500651"/>
                </a:lnTo>
                <a:lnTo>
                  <a:pt x="0" y="0"/>
                </a:lnTo>
                <a:lnTo>
                  <a:pt x="1896717" y="0"/>
                </a:lnTo>
                <a:lnTo>
                  <a:pt x="1896717" y="350065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p:cNvSpPr/>
          <p:nvPr/>
        </p:nvSpPr>
        <p:spPr>
          <a:xfrm>
            <a:off x="888514" y="4000500"/>
            <a:ext cx="296999" cy="338197"/>
          </a:xfrm>
          <a:custGeom>
            <a:avLst/>
            <a:gdLst/>
            <a:ahLst/>
            <a:cxnLst/>
            <a:rect l="l" t="t" r="r" b="b"/>
            <a:pathLst>
              <a:path w="296999" h="338197">
                <a:moveTo>
                  <a:pt x="0" y="0"/>
                </a:moveTo>
                <a:lnTo>
                  <a:pt x="296998" y="0"/>
                </a:lnTo>
                <a:lnTo>
                  <a:pt x="296998" y="338197"/>
                </a:lnTo>
                <a:lnTo>
                  <a:pt x="0" y="33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Freeform 9"/>
          <p:cNvSpPr/>
          <p:nvPr/>
        </p:nvSpPr>
        <p:spPr>
          <a:xfrm>
            <a:off x="888513" y="5038014"/>
            <a:ext cx="296999" cy="338197"/>
          </a:xfrm>
          <a:custGeom>
            <a:avLst/>
            <a:gdLst/>
            <a:ahLst/>
            <a:cxnLst/>
            <a:rect l="l" t="t" r="r" b="b"/>
            <a:pathLst>
              <a:path w="296999" h="338197">
                <a:moveTo>
                  <a:pt x="0" y="0"/>
                </a:moveTo>
                <a:lnTo>
                  <a:pt x="296998" y="0"/>
                </a:lnTo>
                <a:lnTo>
                  <a:pt x="296998" y="338198"/>
                </a:lnTo>
                <a:lnTo>
                  <a:pt x="0" y="33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3" name="Freeform 13"/>
          <p:cNvSpPr/>
          <p:nvPr/>
        </p:nvSpPr>
        <p:spPr>
          <a:xfrm>
            <a:off x="888513" y="6180912"/>
            <a:ext cx="296999" cy="338197"/>
          </a:xfrm>
          <a:custGeom>
            <a:avLst/>
            <a:gdLst/>
            <a:ahLst/>
            <a:cxnLst/>
            <a:rect l="l" t="t" r="r" b="b"/>
            <a:pathLst>
              <a:path w="296999" h="338197">
                <a:moveTo>
                  <a:pt x="0" y="0"/>
                </a:moveTo>
                <a:lnTo>
                  <a:pt x="296998" y="0"/>
                </a:lnTo>
                <a:lnTo>
                  <a:pt x="296998" y="338197"/>
                </a:lnTo>
                <a:lnTo>
                  <a:pt x="0" y="33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6" name="Freeform 16"/>
          <p:cNvSpPr/>
          <p:nvPr/>
        </p:nvSpPr>
        <p:spPr>
          <a:xfrm>
            <a:off x="900545" y="7323810"/>
            <a:ext cx="296999" cy="338197"/>
          </a:xfrm>
          <a:custGeom>
            <a:avLst/>
            <a:gdLst/>
            <a:ahLst/>
            <a:cxnLst/>
            <a:rect l="l" t="t" r="r" b="b"/>
            <a:pathLst>
              <a:path w="296999" h="338197">
                <a:moveTo>
                  <a:pt x="0" y="0"/>
                </a:moveTo>
                <a:lnTo>
                  <a:pt x="296998" y="0"/>
                </a:lnTo>
                <a:lnTo>
                  <a:pt x="296998" y="338198"/>
                </a:lnTo>
                <a:lnTo>
                  <a:pt x="0" y="33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23" name="Group 23"/>
          <p:cNvGrpSpPr/>
          <p:nvPr/>
        </p:nvGrpSpPr>
        <p:grpSpPr>
          <a:xfrm>
            <a:off x="9206507" y="9420179"/>
            <a:ext cx="9107349" cy="355991"/>
            <a:chOff x="0" y="0"/>
            <a:chExt cx="5253877" cy="406400"/>
          </a:xfrm>
        </p:grpSpPr>
        <p:sp>
          <p:nvSpPr>
            <p:cNvPr id="24" name="Freeform 24"/>
            <p:cNvSpPr/>
            <p:nvPr/>
          </p:nvSpPr>
          <p:spPr>
            <a:xfrm>
              <a:off x="0" y="0"/>
              <a:ext cx="5253877" cy="406400"/>
            </a:xfrm>
            <a:custGeom>
              <a:avLst/>
              <a:gdLst/>
              <a:ahLst/>
              <a:cxnLst/>
              <a:rect l="l" t="t" r="r" b="b"/>
              <a:pathLst>
                <a:path w="5253877" h="406400">
                  <a:moveTo>
                    <a:pt x="5050677" y="0"/>
                  </a:moveTo>
                  <a:cubicBezTo>
                    <a:pt x="5162901" y="0"/>
                    <a:pt x="5253877" y="90976"/>
                    <a:pt x="5253877" y="203200"/>
                  </a:cubicBezTo>
                  <a:cubicBezTo>
                    <a:pt x="5253877" y="315424"/>
                    <a:pt x="5162901" y="406400"/>
                    <a:pt x="5050677" y="406400"/>
                  </a:cubicBezTo>
                  <a:lnTo>
                    <a:pt x="203200" y="406400"/>
                  </a:lnTo>
                  <a:cubicBezTo>
                    <a:pt x="90976" y="406400"/>
                    <a:pt x="0" y="315424"/>
                    <a:pt x="0" y="203200"/>
                  </a:cubicBezTo>
                  <a:cubicBezTo>
                    <a:pt x="0" y="90976"/>
                    <a:pt x="90976" y="0"/>
                    <a:pt x="203200" y="0"/>
                  </a:cubicBezTo>
                  <a:close/>
                </a:path>
              </a:pathLst>
            </a:custGeom>
            <a:solidFill>
              <a:srgbClr val="F26D9E"/>
            </a:solidFill>
            <a:ln cap="sq">
              <a:noFill/>
              <a:prstDash val="solid"/>
              <a:miter/>
            </a:ln>
          </p:spPr>
          <p:txBody>
            <a:bodyPr/>
            <a:lstStyle/>
            <a:p>
              <a:endParaRPr lang="vi-VN"/>
            </a:p>
          </p:txBody>
        </p:sp>
        <p:sp>
          <p:nvSpPr>
            <p:cNvPr id="25" name="TextBox 25"/>
            <p:cNvSpPr txBox="1"/>
            <p:nvPr/>
          </p:nvSpPr>
          <p:spPr>
            <a:xfrm>
              <a:off x="0" y="-38100"/>
              <a:ext cx="5253877" cy="444500"/>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rot="1149873">
            <a:off x="8749551" y="8611194"/>
            <a:ext cx="1424304" cy="1551222"/>
          </a:xfrm>
          <a:custGeom>
            <a:avLst/>
            <a:gdLst/>
            <a:ahLst/>
            <a:cxnLst/>
            <a:rect l="l" t="t" r="r" b="b"/>
            <a:pathLst>
              <a:path w="1424304" h="1551222">
                <a:moveTo>
                  <a:pt x="0" y="0"/>
                </a:moveTo>
                <a:lnTo>
                  <a:pt x="1424303" y="0"/>
                </a:lnTo>
                <a:lnTo>
                  <a:pt x="1424303" y="1551222"/>
                </a:lnTo>
                <a:lnTo>
                  <a:pt x="0" y="15512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3"/>
          <p:cNvGrpSpPr/>
          <p:nvPr/>
        </p:nvGrpSpPr>
        <p:grpSpPr>
          <a:xfrm>
            <a:off x="186489" y="268704"/>
            <a:ext cx="17892025" cy="9735553"/>
            <a:chOff x="0" y="0"/>
            <a:chExt cx="1408500" cy="328568"/>
          </a:xfrm>
        </p:grpSpPr>
        <p:sp>
          <p:nvSpPr>
            <p:cNvPr id="28"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29"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p:sp>
        <p:nvSpPr>
          <p:cNvPr id="24" name="TextBox 23"/>
          <p:cNvSpPr txBox="1"/>
          <p:nvPr/>
        </p:nvSpPr>
        <p:spPr>
          <a:xfrm>
            <a:off x="906911" y="642695"/>
            <a:ext cx="16611600" cy="3492623"/>
          </a:xfrm>
          <a:prstGeom prst="rect">
            <a:avLst/>
          </a:prstGeom>
          <a:noFill/>
        </p:spPr>
        <p:txBody>
          <a:bodyPr wrap="square" rtlCol="0">
            <a:spAutoFit/>
          </a:bodyPr>
          <a:lstStyle/>
          <a:p>
            <a:pPr algn="just">
              <a:lnSpc>
                <a:spcPct val="150000"/>
              </a:lnSpc>
              <a:buClr>
                <a:srgbClr val="2D1549"/>
              </a:buClr>
              <a:buSzPts val="1100"/>
              <a:buFont typeface="Arial"/>
              <a:buNone/>
              <a:defRPr/>
            </a:pPr>
            <a:r>
              <a:rPr lang="en-US" sz="3800" b="1" kern="0">
                <a:solidFill>
                  <a:srgbClr val="FFFFFF"/>
                </a:solidFill>
                <a:highlight>
                  <a:srgbClr val="CE4D8E"/>
                </a:highlight>
                <a:latin typeface="Arial"/>
                <a:cs typeface="Poppins SemiBold"/>
                <a:sym typeface="Poppins SemiBold"/>
              </a:rPr>
              <a:t>Ví dụ 1:</a:t>
            </a:r>
            <a:r>
              <a:rPr lang="en-US" sz="3800">
                <a:solidFill>
                  <a:srgbClr val="000000"/>
                </a:solidFill>
                <a:latin typeface="Arial"/>
                <a:cs typeface="Arial" panose="020B0604020202020204" pitchFamily="34" charset="0"/>
                <a:sym typeface="Arial"/>
              </a:rPr>
              <a:t> </a:t>
            </a:r>
            <a:r>
              <a:rPr lang="vi-VN" sz="3800">
                <a:solidFill>
                  <a:srgbClr val="000000"/>
                </a:solidFill>
                <a:cs typeface="Arial" panose="020B0604020202020204" pitchFamily="34" charset="0"/>
                <a:sym typeface="Arial"/>
              </a:rPr>
              <a:t>Một tấm bìa cứng hình tròn được chia thành 12 hình quạt như nhau và đánh số 1; 2; 3;...; 12 (H.8.1), được gắn vào trục quay có mũi tên cố định ở tâm. Quay tấm bìa xem mũi tên chỉ vào hình quạt nào khi tấm bìa dừng lại, tính xác suất của các biến cố sau:</a:t>
            </a:r>
          </a:p>
        </p:txBody>
      </p:sp>
      <mc:AlternateContent xmlns:mc="http://schemas.openxmlformats.org/markup-compatibility/2006" xmlns:a14="http://schemas.microsoft.com/office/drawing/2010/main">
        <mc:Choice Requires="a14">
          <p:sp>
            <p:nvSpPr>
              <p:cNvPr id="30" name="Rectangle 29"/>
              <p:cNvSpPr/>
              <p:nvPr/>
            </p:nvSpPr>
            <p:spPr>
              <a:xfrm>
                <a:off x="910922" y="4305300"/>
                <a:ext cx="9144000" cy="3600986"/>
              </a:xfrm>
              <a:prstGeom prst="rect">
                <a:avLst/>
              </a:prstGeom>
            </p:spPr>
            <p:txBody>
              <a:bodyPr>
                <a:spAutoFit/>
              </a:bodyPr>
              <a:lstStyle/>
              <a:p>
                <a:pPr lvl="0" algn="just">
                  <a:lnSpc>
                    <a:spcPct val="150000"/>
                  </a:lnSpc>
                  <a:buClr>
                    <a:srgbClr val="2D1549"/>
                  </a:buClr>
                  <a:buSzPts val="1100"/>
                  <a:defRPr/>
                </a:pPr>
                <a:r>
                  <a:rPr lang="vi-VN" sz="3800">
                    <a:solidFill>
                      <a:srgbClr val="000000"/>
                    </a:solidFill>
                    <a:cs typeface="Arial" panose="020B0604020202020204" pitchFamily="34" charset="0"/>
                    <a:sym typeface="Arial"/>
                  </a:rPr>
                  <a:t>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sym typeface="Arial"/>
                      </a:rPr>
                      <m:t>𝐴</m:t>
                    </m:r>
                  </m:oMath>
                </a14:m>
                <a:r>
                  <a:rPr lang="vi-VN" sz="3800">
                    <a:solidFill>
                      <a:srgbClr val="000000"/>
                    </a:solidFill>
                    <a:cs typeface="Arial" panose="020B0604020202020204" pitchFamily="34" charset="0"/>
                    <a:sym typeface="Arial"/>
                  </a:rPr>
                  <a:t>: “Mũi tên chỉ vào hình quạt ghi số nguyên tố";</a:t>
                </a:r>
              </a:p>
              <a:p>
                <a:pPr lvl="0" algn="just">
                  <a:lnSpc>
                    <a:spcPct val="150000"/>
                  </a:lnSpc>
                  <a:buClr>
                    <a:srgbClr val="2D1549"/>
                  </a:buClr>
                  <a:buSzPts val="1100"/>
                  <a:defRPr/>
                </a:pPr>
                <a:r>
                  <a:rPr lang="vi-VN" sz="3800">
                    <a:solidFill>
                      <a:srgbClr val="000000"/>
                    </a:solidFill>
                    <a:cs typeface="Arial" panose="020B0604020202020204" pitchFamily="34" charset="0"/>
                    <a:sym typeface="Arial"/>
                  </a:rPr>
                  <a:t>b)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sym typeface="Arial"/>
                      </a:rPr>
                      <m:t>𝐵</m:t>
                    </m:r>
                  </m:oMath>
                </a14:m>
                <a:r>
                  <a:rPr lang="vi-VN" sz="3800">
                    <a:solidFill>
                      <a:srgbClr val="000000"/>
                    </a:solidFill>
                    <a:cs typeface="Arial" panose="020B0604020202020204" pitchFamily="34" charset="0"/>
                    <a:sym typeface="Arial"/>
                  </a:rPr>
                  <a:t>: “Mũi tên chỉ vào hình quạt ghi số chính phương”.</a:t>
                </a:r>
              </a:p>
            </p:txBody>
          </p:sp>
        </mc:Choice>
        <mc:Fallback xmlns="">
          <p:sp>
            <p:nvSpPr>
              <p:cNvPr id="30" name="Rectangle 29"/>
              <p:cNvSpPr>
                <a:spLocks noRot="1" noChangeAspect="1" noMove="1" noResize="1" noEditPoints="1" noAdjustHandles="1" noChangeArrowheads="1" noChangeShapeType="1" noTextEdit="1"/>
              </p:cNvSpPr>
              <p:nvPr/>
            </p:nvSpPr>
            <p:spPr>
              <a:xfrm>
                <a:off x="910922" y="4305300"/>
                <a:ext cx="9144000" cy="3600986"/>
              </a:xfrm>
              <a:prstGeom prst="rect">
                <a:avLst/>
              </a:prstGeom>
              <a:blipFill>
                <a:blip r:embed="rId2"/>
                <a:stretch>
                  <a:fillRect l="-2200" r="-2200" b="-2876"/>
                </a:stretch>
              </a:blipFill>
            </p:spPr>
            <p:txBody>
              <a:bodyPr/>
              <a:lstStyle/>
              <a:p>
                <a:r>
                  <a:rPr lang="en-US">
                    <a:noFill/>
                  </a:rPr>
                  <a:t> </a:t>
                </a:r>
              </a:p>
            </p:txBody>
          </p:sp>
        </mc:Fallback>
      </mc:AlternateContent>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430000" y="3162300"/>
            <a:ext cx="5783711" cy="6735035"/>
          </a:xfrm>
          <a:prstGeom prst="rect">
            <a:avLst/>
          </a:prstGeom>
        </p:spPr>
      </p:pic>
      <p:sp>
        <p:nvSpPr>
          <p:cNvPr id="32" name="Freeform 14"/>
          <p:cNvSpPr/>
          <p:nvPr/>
        </p:nvSpPr>
        <p:spPr>
          <a:xfrm rot="15550949">
            <a:off x="228497" y="8676091"/>
            <a:ext cx="1468578" cy="957875"/>
          </a:xfrm>
          <a:custGeom>
            <a:avLst/>
            <a:gdLst/>
            <a:ahLst/>
            <a:cxnLst/>
            <a:rect l="l" t="t" r="r" b="b"/>
            <a:pathLst>
              <a:path w="2435555" h="1541042">
                <a:moveTo>
                  <a:pt x="0" y="0"/>
                </a:moveTo>
                <a:lnTo>
                  <a:pt x="2435555" y="0"/>
                </a:lnTo>
                <a:lnTo>
                  <a:pt x="2435555" y="1541042"/>
                </a:lnTo>
                <a:lnTo>
                  <a:pt x="0" y="15410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pic>
        <p:nvPicPr>
          <p:cNvPr id="33" name="Picture 32"/>
          <p:cNvPicPr>
            <a:picLocks noChangeAspect="1"/>
          </p:cNvPicPr>
          <p:nvPr/>
        </p:nvPicPr>
        <p:blipFill>
          <a:blip r:embed="rId7"/>
          <a:stretch>
            <a:fillRect/>
          </a:stretch>
        </p:blipFill>
        <p:spPr>
          <a:xfrm>
            <a:off x="8053983" y="7721422"/>
            <a:ext cx="1810891" cy="2261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3"/>
          <p:cNvGrpSpPr/>
          <p:nvPr/>
        </p:nvGrpSpPr>
        <p:grpSpPr>
          <a:xfrm>
            <a:off x="186489" y="268704"/>
            <a:ext cx="17892025" cy="9735553"/>
            <a:chOff x="0" y="0"/>
            <a:chExt cx="1408500" cy="328568"/>
          </a:xfrm>
        </p:grpSpPr>
        <p:sp>
          <p:nvSpPr>
            <p:cNvPr id="13"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14"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p:sp>
        <p:nvSpPr>
          <p:cNvPr id="32" name="Freeform 14"/>
          <p:cNvSpPr/>
          <p:nvPr/>
        </p:nvSpPr>
        <p:spPr>
          <a:xfrm rot="15550949">
            <a:off x="228497" y="8676091"/>
            <a:ext cx="1468578" cy="957875"/>
          </a:xfrm>
          <a:custGeom>
            <a:avLst/>
            <a:gdLst/>
            <a:ahLst/>
            <a:cxnLst/>
            <a:rect l="l" t="t" r="r" b="b"/>
            <a:pathLst>
              <a:path w="2435555" h="1541042">
                <a:moveTo>
                  <a:pt x="0" y="0"/>
                </a:moveTo>
                <a:lnTo>
                  <a:pt x="2435555" y="0"/>
                </a:lnTo>
                <a:lnTo>
                  <a:pt x="2435555" y="1541042"/>
                </a:lnTo>
                <a:lnTo>
                  <a:pt x="0" y="1541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33" name="Picture 32"/>
          <p:cNvPicPr>
            <a:picLocks noChangeAspect="1"/>
          </p:cNvPicPr>
          <p:nvPr/>
        </p:nvPicPr>
        <p:blipFill>
          <a:blip r:embed="rId4"/>
          <a:stretch>
            <a:fillRect/>
          </a:stretch>
        </p:blipFill>
        <p:spPr>
          <a:xfrm>
            <a:off x="16019909" y="7886700"/>
            <a:ext cx="1810891" cy="2261779"/>
          </a:xfrm>
          <a:prstGeom prst="rect">
            <a:avLst/>
          </a:prstGeom>
        </p:spPr>
      </p:pic>
      <p:sp>
        <p:nvSpPr>
          <p:cNvPr id="10" name="Rectangle 9"/>
          <p:cNvSpPr/>
          <p:nvPr/>
        </p:nvSpPr>
        <p:spPr>
          <a:xfrm>
            <a:off x="8534400" y="614948"/>
            <a:ext cx="1103186" cy="677108"/>
          </a:xfrm>
          <a:prstGeom prst="rect">
            <a:avLst/>
          </a:prstGeom>
        </p:spPr>
        <p:txBody>
          <a:bodyPr wrap="none">
            <a:spAutoFit/>
          </a:bodyPr>
          <a:lstStyle/>
          <a:p>
            <a:pPr algn="ctr">
              <a:buFont typeface="Arial"/>
              <a:buNone/>
              <a:defRPr/>
            </a:pPr>
            <a:r>
              <a:rPr lang="en-US" sz="3800" b="1" i="1" u="sng">
                <a:solidFill>
                  <a:srgbClr val="C00000"/>
                </a:solidFill>
                <a:latin typeface="Arial" panose="020B0604020202020204" pitchFamily="34" charset="0"/>
                <a:cs typeface="Arial"/>
                <a:sym typeface="Arial"/>
              </a:rPr>
              <a:t>Giải</a:t>
            </a:r>
            <a:endParaRPr lang="en-US" sz="3800" b="1" i="1" u="sng" dirty="0">
              <a:solidFill>
                <a:srgbClr val="C00000"/>
              </a:solidFil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743645" y="1638300"/>
                <a:ext cx="15316200" cy="8309839"/>
              </a:xfrm>
              <a:prstGeom prst="rect">
                <a:avLst/>
              </a:prstGeom>
            </p:spPr>
            <p:txBody>
              <a:bodyPr wrap="square">
                <a:spAutoFit/>
              </a:bodyPr>
              <a:lstStyle/>
              <a:p>
                <a:pPr algn="just">
                  <a:lnSpc>
                    <a:spcPct val="150000"/>
                  </a:lnSpc>
                  <a:spcAft>
                    <a:spcPts val="500"/>
                  </a:spcAft>
                </a:pPr>
                <a:r>
                  <a:rPr lang="vi-VN" sz="3700" dirty="0"/>
                  <a:t>Có 12 kết quả có thể, đó là 1; 2;...; 12. </a:t>
                </a:r>
                <a:endParaRPr lang="en-US" sz="3700" dirty="0"/>
              </a:p>
              <a:p>
                <a:pPr algn="just">
                  <a:lnSpc>
                    <a:spcPct val="150000"/>
                  </a:lnSpc>
                  <a:spcAft>
                    <a:spcPts val="500"/>
                  </a:spcAft>
                </a:pPr>
                <a:r>
                  <a:rPr lang="vi-VN" sz="3700" dirty="0"/>
                  <a:t>Do 12 hình quạt như nhau nên 12 kết quả có thể này là đồng khả năng.</a:t>
                </a:r>
              </a:p>
              <a:p>
                <a:pPr algn="just">
                  <a:lnSpc>
                    <a:spcPct val="150000"/>
                  </a:lnSpc>
                  <a:spcAft>
                    <a:spcPts val="500"/>
                  </a:spcAft>
                </a:pPr>
                <a:r>
                  <a:rPr lang="vi-VN" sz="3700" dirty="0"/>
                  <a:t>a) Các kết quả thuận lợi cho biến cố </a:t>
                </a:r>
                <a14:m>
                  <m:oMath xmlns:m="http://schemas.openxmlformats.org/officeDocument/2006/math">
                    <m:r>
                      <a:rPr lang="vi-VN" sz="3700" i="1" smtClean="0">
                        <a:latin typeface="Cambria Math" panose="02040503050406030204" pitchFamily="18" charset="0"/>
                      </a:rPr>
                      <m:t>𝐴</m:t>
                    </m:r>
                  </m:oMath>
                </a14:m>
                <a:r>
                  <a:rPr lang="vi-VN" sz="3700" dirty="0"/>
                  <a:t> là 2; 3; 5; 7; 11. </a:t>
                </a:r>
                <a:endParaRPr lang="en-US" sz="3700" dirty="0"/>
              </a:p>
              <a:p>
                <a:pPr algn="just">
                  <a:lnSpc>
                    <a:spcPct val="150000"/>
                  </a:lnSpc>
                  <a:spcAft>
                    <a:spcPts val="500"/>
                  </a:spcAft>
                </a:pPr>
                <a:r>
                  <a:rPr lang="vi-VN" sz="3700" dirty="0"/>
                  <a:t>Có 5 kết quả thuận lợi cho biến cố </a:t>
                </a:r>
                <a14:m>
                  <m:oMath xmlns:m="http://schemas.openxmlformats.org/officeDocument/2006/math">
                    <m:r>
                      <a:rPr lang="vi-VN" sz="3700" i="1" smtClean="0">
                        <a:latin typeface="Cambria Math" panose="02040503050406030204" pitchFamily="18" charset="0"/>
                      </a:rPr>
                      <m:t>𝐴</m:t>
                    </m:r>
                  </m:oMath>
                </a14:m>
                <a:r>
                  <a:rPr lang="vi-VN" sz="3700" dirty="0"/>
                  <a:t>. </a:t>
                </a:r>
                <a:endParaRPr lang="en-US" sz="3700" dirty="0"/>
              </a:p>
              <a:p>
                <a:pPr algn="just">
                  <a:lnSpc>
                    <a:spcPct val="150000"/>
                  </a:lnSpc>
                  <a:spcAft>
                    <a:spcPts val="500"/>
                  </a:spcAft>
                </a:pPr>
                <a:r>
                  <a:rPr lang="vi-VN" sz="3700" dirty="0"/>
                  <a:t>Do đó, xác suất của biến cố </a:t>
                </a:r>
                <a14:m>
                  <m:oMath xmlns:m="http://schemas.openxmlformats.org/officeDocument/2006/math">
                    <m:r>
                      <a:rPr lang="vi-VN" sz="3700" i="1" smtClean="0">
                        <a:latin typeface="Cambria Math" panose="02040503050406030204" pitchFamily="18" charset="0"/>
                      </a:rPr>
                      <m:t>𝐴</m:t>
                    </m:r>
                  </m:oMath>
                </a14:m>
                <a:r>
                  <a:rPr lang="vi-VN" sz="3700" dirty="0"/>
                  <a:t> là</a:t>
                </a:r>
                <a:r>
                  <a:rPr lang="en-US" sz="3700" dirty="0"/>
                  <a:t>:</a:t>
                </a:r>
                <a14:m>
                  <m:oMath xmlns:m="http://schemas.openxmlformats.org/officeDocument/2006/math">
                    <m:r>
                      <a:rPr lang="en-US" sz="3700" b="0" i="0" smtClean="0">
                        <a:latin typeface="Cambria Math" panose="02040503050406030204" pitchFamily="18" charset="0"/>
                      </a:rPr>
                      <m:t> </m:t>
                    </m:r>
                    <m:r>
                      <a:rPr lang="vi-VN" sz="3700" i="1" smtClean="0">
                        <a:latin typeface="Cambria Math" panose="02040503050406030204" pitchFamily="18" charset="0"/>
                      </a:rPr>
                      <m:t>𝑃</m:t>
                    </m:r>
                    <m:d>
                      <m:dPr>
                        <m:ctrlPr>
                          <a:rPr lang="vi-VN" sz="3700" i="1" smtClean="0">
                            <a:latin typeface="Cambria Math" panose="02040503050406030204" pitchFamily="18" charset="0"/>
                          </a:rPr>
                        </m:ctrlPr>
                      </m:dPr>
                      <m:e>
                        <m:r>
                          <a:rPr lang="vi-VN" sz="3700" i="1" smtClean="0">
                            <a:latin typeface="Cambria Math" panose="02040503050406030204" pitchFamily="18" charset="0"/>
                          </a:rPr>
                          <m:t>𝐴</m:t>
                        </m:r>
                      </m:e>
                    </m:d>
                    <m:r>
                      <a:rPr lang="vi-VN" sz="3700" i="1" smtClean="0">
                        <a:latin typeface="Cambria Math" panose="02040503050406030204" pitchFamily="18" charset="0"/>
                      </a:rPr>
                      <m:t>=</m:t>
                    </m:r>
                    <m:f>
                      <m:fPr>
                        <m:ctrlPr>
                          <a:rPr lang="vi-VN" sz="3700" i="1" smtClean="0">
                            <a:latin typeface="Cambria Math" panose="02040503050406030204" pitchFamily="18" charset="0"/>
                          </a:rPr>
                        </m:ctrlPr>
                      </m:fPr>
                      <m:num>
                        <m:r>
                          <a:rPr lang="en-US" sz="3700" b="0" i="1" smtClean="0">
                            <a:latin typeface="Cambria Math" panose="02040503050406030204" pitchFamily="18" charset="0"/>
                          </a:rPr>
                          <m:t>5</m:t>
                        </m:r>
                      </m:num>
                      <m:den>
                        <m:r>
                          <a:rPr lang="en-US" sz="3700" b="0" i="1" smtClean="0">
                            <a:latin typeface="Cambria Math" panose="02040503050406030204" pitchFamily="18" charset="0"/>
                          </a:rPr>
                          <m:t>12</m:t>
                        </m:r>
                      </m:den>
                    </m:f>
                  </m:oMath>
                </a14:m>
                <a:endParaRPr lang="vi-VN" sz="3700" dirty="0"/>
              </a:p>
              <a:p>
                <a:pPr algn="just">
                  <a:lnSpc>
                    <a:spcPct val="150000"/>
                  </a:lnSpc>
                  <a:spcAft>
                    <a:spcPts val="500"/>
                  </a:spcAft>
                </a:pPr>
                <a:r>
                  <a:rPr lang="vi-VN" sz="3700" dirty="0"/>
                  <a:t>b) Các kết quả thuận lợi cho biến cố </a:t>
                </a:r>
                <a14:m>
                  <m:oMath xmlns:m="http://schemas.openxmlformats.org/officeDocument/2006/math">
                    <m:r>
                      <a:rPr lang="vi-VN" sz="3700" i="1" smtClean="0">
                        <a:latin typeface="Cambria Math" panose="02040503050406030204" pitchFamily="18" charset="0"/>
                      </a:rPr>
                      <m:t>𝐵</m:t>
                    </m:r>
                  </m:oMath>
                </a14:m>
                <a:r>
                  <a:rPr lang="vi-VN" sz="3700" dirty="0"/>
                  <a:t> là 1; 4; 9. </a:t>
                </a:r>
                <a:endParaRPr lang="en-US" sz="3700" dirty="0"/>
              </a:p>
              <a:p>
                <a:pPr algn="just">
                  <a:lnSpc>
                    <a:spcPct val="150000"/>
                  </a:lnSpc>
                  <a:spcAft>
                    <a:spcPts val="500"/>
                  </a:spcAft>
                </a:pPr>
                <a:r>
                  <a:rPr lang="vi-VN" sz="3700" dirty="0"/>
                  <a:t>Có 3 kết quả thuận lợi cho biến cố B. </a:t>
                </a:r>
                <a:endParaRPr lang="en-US" sz="3700" dirty="0"/>
              </a:p>
              <a:p>
                <a:pPr algn="just">
                  <a:lnSpc>
                    <a:spcPct val="150000"/>
                  </a:lnSpc>
                  <a:spcAft>
                    <a:spcPts val="500"/>
                  </a:spcAft>
                </a:pPr>
                <a:r>
                  <a:rPr lang="vi-VN" sz="3700" dirty="0"/>
                  <a:t>Do đó, xác suất của biến cố B là</a:t>
                </a:r>
                <a:r>
                  <a:rPr lang="en-US" sz="3700" dirty="0"/>
                  <a:t> </a:t>
                </a:r>
                <a14:m>
                  <m:oMath xmlns:m="http://schemas.openxmlformats.org/officeDocument/2006/math">
                    <m:r>
                      <a:rPr lang="vi-VN" sz="3700" i="1">
                        <a:solidFill>
                          <a:prstClr val="black"/>
                        </a:solidFill>
                        <a:latin typeface="Cambria Math" panose="02040503050406030204" pitchFamily="18" charset="0"/>
                      </a:rPr>
                      <m:t>𝑃</m:t>
                    </m:r>
                    <m:d>
                      <m:dPr>
                        <m:ctrlPr>
                          <a:rPr lang="vi-VN" sz="3700" i="1">
                            <a:solidFill>
                              <a:prstClr val="black"/>
                            </a:solidFill>
                            <a:latin typeface="Cambria Math" panose="02040503050406030204" pitchFamily="18" charset="0"/>
                          </a:rPr>
                        </m:ctrlPr>
                      </m:dPr>
                      <m:e>
                        <m:r>
                          <a:rPr lang="en-US" sz="3700" b="0" i="1" smtClean="0">
                            <a:solidFill>
                              <a:prstClr val="black"/>
                            </a:solidFill>
                            <a:latin typeface="Cambria Math" panose="02040503050406030204" pitchFamily="18" charset="0"/>
                          </a:rPr>
                          <m:t>𝐵</m:t>
                        </m:r>
                      </m:e>
                    </m:d>
                    <m:r>
                      <a:rPr lang="vi-VN" sz="3700" i="1">
                        <a:solidFill>
                          <a:prstClr val="black"/>
                        </a:solidFill>
                        <a:latin typeface="Cambria Math" panose="02040503050406030204" pitchFamily="18" charset="0"/>
                      </a:rPr>
                      <m:t>=</m:t>
                    </m:r>
                    <m:f>
                      <m:fPr>
                        <m:ctrlPr>
                          <a:rPr lang="vi-VN"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3</m:t>
                        </m:r>
                      </m:num>
                      <m:den>
                        <m:r>
                          <a:rPr lang="en-US" sz="3700" i="1">
                            <a:solidFill>
                              <a:prstClr val="black"/>
                            </a:solidFill>
                            <a:latin typeface="Cambria Math" panose="02040503050406030204" pitchFamily="18" charset="0"/>
                          </a:rPr>
                          <m:t>12</m:t>
                        </m:r>
                      </m:den>
                    </m:f>
                    <m:r>
                      <a:rPr lang="en-US" sz="3700" b="0" i="1" smtClean="0">
                        <a:solidFill>
                          <a:prstClr val="black"/>
                        </a:solidFill>
                        <a:latin typeface="Cambria Math" panose="02040503050406030204" pitchFamily="18" charset="0"/>
                      </a:rPr>
                      <m:t>=</m:t>
                    </m:r>
                    <m:f>
                      <m:fPr>
                        <m:ctrlPr>
                          <a:rPr lang="en-US" sz="3700" b="0" i="1" smtClean="0">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1</m:t>
                        </m:r>
                      </m:num>
                      <m:den>
                        <m:r>
                          <a:rPr lang="en-US" sz="3700" b="0" i="1" smtClean="0">
                            <a:solidFill>
                              <a:prstClr val="black"/>
                            </a:solidFill>
                            <a:latin typeface="Cambria Math" panose="02040503050406030204" pitchFamily="18" charset="0"/>
                          </a:rPr>
                          <m:t>4</m:t>
                        </m:r>
                      </m:den>
                    </m:f>
                    <m:r>
                      <a:rPr lang="en-US" sz="3700" b="0" i="1" smtClean="0">
                        <a:solidFill>
                          <a:prstClr val="black"/>
                        </a:solidFill>
                        <a:latin typeface="Cambria Math" panose="02040503050406030204" pitchFamily="18" charset="0"/>
                      </a:rPr>
                      <m:t>.</m:t>
                    </m:r>
                  </m:oMath>
                </a14:m>
                <a:endParaRPr lang="vi-VN" sz="3700" dirty="0"/>
              </a:p>
            </p:txBody>
          </p:sp>
        </mc:Choice>
        <mc:Fallback xmlns="">
          <p:sp>
            <p:nvSpPr>
              <p:cNvPr id="2" name="Rectangle 1"/>
              <p:cNvSpPr>
                <a:spLocks noRot="1" noChangeAspect="1" noMove="1" noResize="1" noEditPoints="1" noAdjustHandles="1" noChangeArrowheads="1" noChangeShapeType="1" noTextEdit="1"/>
              </p:cNvSpPr>
              <p:nvPr/>
            </p:nvSpPr>
            <p:spPr>
              <a:xfrm>
                <a:off x="1743645" y="1638300"/>
                <a:ext cx="15316200" cy="8309839"/>
              </a:xfrm>
              <a:prstGeom prst="rect">
                <a:avLst/>
              </a:prstGeom>
              <a:blipFill>
                <a:blip r:embed="rId17"/>
                <a:stretch>
                  <a:fillRect l="-1234"/>
                </a:stretch>
              </a:blipFill>
            </p:spPr>
            <p:txBody>
              <a:bodyPr/>
              <a:lstStyle/>
              <a:p>
                <a:r>
                  <a:rPr lang="en-US">
                    <a:noFill/>
                  </a:rPr>
                  <a:t> </a:t>
                </a:r>
              </a:p>
            </p:txBody>
          </p:sp>
        </mc:Fallback>
      </mc:AlternateContent>
    </p:spTree>
    <p:extLst>
      <p:ext uri="{BB962C8B-B14F-4D97-AF65-F5344CB8AC3E}">
        <p14:creationId xmlns:p14="http://schemas.microsoft.com/office/powerpoint/2010/main" val="5752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43" y="-634884"/>
            <a:ext cx="9144000" cy="6254566"/>
          </a:xfrm>
          <a:prstGeom prst="rect">
            <a:avLst/>
          </a:prstGeom>
        </p:spPr>
      </p:pic>
      <p:pic>
        <p:nvPicPr>
          <p:cNvPr id="6" name="Picture 5"/>
          <p:cNvPicPr>
            <a:picLocks noChangeAspect="1"/>
          </p:cNvPicPr>
          <p:nvPr/>
        </p:nvPicPr>
        <p:blipFill>
          <a:blip r:embed="rId3"/>
          <a:stretch>
            <a:fillRect/>
          </a:stretch>
        </p:blipFill>
        <p:spPr>
          <a:xfrm>
            <a:off x="12046974" y="-45465"/>
            <a:ext cx="6248400" cy="4664817"/>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22006" y="4625497"/>
                <a:ext cx="17965993" cy="30921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Số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20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kẹo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20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endParaRPr lang="en-US" sz="3600" dirty="0">
                  <a:latin typeface="Times New Roman" panose="02020603050405020304" pitchFamily="18" charset="0"/>
                  <a:cs typeface="Times New Roman" panose="02020603050405020304" pitchFamily="18" charset="0"/>
                </a:endParaRPr>
              </a:p>
              <a:p>
                <a:pPr marL="342900" indent="-342900">
                  <a:buAutoNum type="alphaLcParenR"/>
                </a:pP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kẹo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S1,S2,S3,S4,S5,S6,S7.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7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a:t>
                </a:r>
              </a:p>
              <a:p>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P(A)=</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7</m:t>
                        </m:r>
                      </m:num>
                      <m:den>
                        <m:r>
                          <a:rPr lang="en-US" sz="3600" b="0" i="1" smtClean="0">
                            <a:latin typeface="Cambria Math" panose="02040503050406030204" pitchFamily="18" charset="0"/>
                          </a:rPr>
                          <m:t>20</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22006" y="4625497"/>
                <a:ext cx="17965993" cy="3092129"/>
              </a:xfrm>
              <a:prstGeom prst="rect">
                <a:avLst/>
              </a:prstGeom>
              <a:blipFill rotWithShape="0">
                <a:blip r:embed="rId4"/>
                <a:stretch>
                  <a:fillRect l="-1052" t="-3353" b="-2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4800" y="7894371"/>
                <a:ext cx="16611600" cy="1984133"/>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kẹo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C1,C2,C3,C4.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B.</a:t>
                </a:r>
              </a:p>
              <a:p>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P(B)=</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4</m:t>
                        </m:r>
                      </m:num>
                      <m:den>
                        <m:r>
                          <a:rPr lang="en-US" sz="3600" b="0" i="1" smtClean="0">
                            <a:latin typeface="Cambria Math" panose="02040503050406030204" pitchFamily="18" charset="0"/>
                          </a:rPr>
                          <m:t>20</m:t>
                        </m:r>
                      </m:den>
                    </m:f>
                  </m:oMath>
                </a14:m>
                <a:r>
                  <a:rPr lang="en-US" sz="3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5</m:t>
                        </m:r>
                      </m:den>
                    </m:f>
                  </m:oMath>
                </a14:m>
                <a:endParaRPr lang="en-US" sz="36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 y="7894371"/>
                <a:ext cx="16611600" cy="1984133"/>
              </a:xfrm>
              <a:prstGeom prst="rect">
                <a:avLst/>
              </a:prstGeom>
              <a:blipFill rotWithShape="0">
                <a:blip r:embed="rId5"/>
                <a:stretch>
                  <a:fillRect l="-1101" t="-4923" r="-1064" b="-4308"/>
                </a:stretch>
              </a:blipFill>
            </p:spPr>
            <p:txBody>
              <a:bodyPr/>
              <a:lstStyle/>
              <a:p>
                <a:r>
                  <a:rPr lang="en-US">
                    <a:noFill/>
                  </a:rPr>
                  <a:t> </a:t>
                </a:r>
              </a:p>
            </p:txBody>
          </p:sp>
        </mc:Fallback>
      </mc:AlternateContent>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6400" y="8454977"/>
            <a:ext cx="1371600" cy="1822952"/>
          </a:xfrm>
          <a:prstGeom prst="rect">
            <a:avLst/>
          </a:prstGeom>
        </p:spPr>
      </p:pic>
    </p:spTree>
    <p:extLst>
      <p:ext uri="{BB962C8B-B14F-4D97-AF65-F5344CB8AC3E}">
        <p14:creationId xmlns:p14="http://schemas.microsoft.com/office/powerpoint/2010/main" val="8882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NoSidebar"/>
  <p:tag name="ISPRING_SLIDE_QUIZ_PROPERTIES" val="&lt;QuizProperties&gt;&lt;passAction&gt;&lt;action&gt;3&lt;/action&gt;&lt;/passAction&gt;&lt;failAction&gt;&lt;action&gt;3&lt;/action&gt;&lt;/failAction&gt;&lt;viewSlidesPolicy&gt;0&lt;/viewSlidesPolicy&gt;&lt;allowInterrupt&gt;1&lt;/allowInterrupt&gt;&lt;/QuizProperties&gt;&#10;"/>
  <p:tag name="GENSWF_SLIDE_TITLE" val="Giới thiệu tiết 1"/>
  <p:tag name="GENSWF_ADVANCE_TIME" val="59.89"/>
  <p:tag name="ISPRING_SLIDE_ID_2" val="{38A33EFC-EBAC-4D69-9704-7BBD3E5F88A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1070</Words>
  <Application>Microsoft Office PowerPoint</Application>
  <PresentationFormat>Custom</PresentationFormat>
  <Paragraphs>60</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Cambria Math</vt:lpstr>
      <vt:lpstr>Dotum</vt:lpstr>
      <vt:lpstr>Arial</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Anh Tuấn Lê</cp:lastModifiedBy>
  <cp:revision>10</cp:revision>
  <dcterms:created xsi:type="dcterms:W3CDTF">2006-08-16T00:00:00Z</dcterms:created>
  <dcterms:modified xsi:type="dcterms:W3CDTF">2025-06-11T13:57:40Z</dcterms:modified>
  <dc:identifier>DAF1cXbLxHE</dc:identifier>
</cp:coreProperties>
</file>