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 id="2147483714" r:id="rId4"/>
    <p:sldMasterId id="2147483726" r:id="rId5"/>
    <p:sldMasterId id="2147483738" r:id="rId6"/>
    <p:sldMasterId id="2147483750" r:id="rId7"/>
  </p:sldMasterIdLst>
  <p:notesMasterIdLst>
    <p:notesMasterId r:id="rId27"/>
  </p:notesMasterIdLst>
  <p:sldIdLst>
    <p:sldId id="567" r:id="rId8"/>
    <p:sldId id="540" r:id="rId9"/>
    <p:sldId id="541" r:id="rId10"/>
    <p:sldId id="542" r:id="rId11"/>
    <p:sldId id="256" r:id="rId12"/>
    <p:sldId id="476" r:id="rId13"/>
    <p:sldId id="544" r:id="rId14"/>
    <p:sldId id="533" r:id="rId15"/>
    <p:sldId id="477" r:id="rId16"/>
    <p:sldId id="549" r:id="rId17"/>
    <p:sldId id="550" r:id="rId18"/>
    <p:sldId id="551" r:id="rId19"/>
    <p:sldId id="566" r:id="rId20"/>
    <p:sldId id="565" r:id="rId21"/>
    <p:sldId id="555" r:id="rId22"/>
    <p:sldId id="556" r:id="rId23"/>
    <p:sldId id="557" r:id="rId24"/>
    <p:sldId id="558" r:id="rId25"/>
    <p:sldId id="5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3979" autoAdjust="0"/>
  </p:normalViewPr>
  <p:slideViewPr>
    <p:cSldViewPr snapToGrid="0">
      <p:cViewPr varScale="1">
        <p:scale>
          <a:sx n="59" d="100"/>
          <a:sy n="59" d="100"/>
        </p:scale>
        <p:origin x="10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t>Cách</a:t>
            </a:r>
            <a:r>
              <a:rPr lang="en-US" dirty="0"/>
              <a:t> 1: GV </a:t>
            </a:r>
            <a:r>
              <a:rPr lang="en-US" dirty="0" err="1"/>
              <a:t>cho</a:t>
            </a:r>
            <a:r>
              <a:rPr lang="en-US" dirty="0"/>
              <a:t> HS 2 </a:t>
            </a:r>
            <a:r>
              <a:rPr lang="en-US" dirty="0" err="1"/>
              <a:t>phút</a:t>
            </a:r>
            <a:r>
              <a:rPr lang="en-US" dirty="0"/>
              <a:t> </a:t>
            </a:r>
            <a:r>
              <a:rPr lang="en-US" dirty="0" err="1"/>
              <a:t>liệt</a:t>
            </a:r>
            <a:r>
              <a:rPr lang="en-US" dirty="0"/>
              <a:t> </a:t>
            </a:r>
            <a:r>
              <a:rPr lang="en-US" dirty="0" err="1"/>
              <a:t>kê</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tên</a:t>
            </a:r>
            <a:r>
              <a:rPr lang="en-US" dirty="0"/>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a:p>
            <a:pPr algn="just">
              <a:defRPr/>
            </a:pPr>
            <a:r>
              <a:rPr lang="en-US" dirty="0" err="1"/>
              <a:t>Cách</a:t>
            </a:r>
            <a:r>
              <a:rPr lang="en-US" dirty="0"/>
              <a:t> </a:t>
            </a:r>
            <a:r>
              <a:rPr lang="en-US" dirty="0" err="1"/>
              <a:t>chơi</a:t>
            </a:r>
            <a:r>
              <a:rPr lang="en-US" dirty="0"/>
              <a:t>: </a:t>
            </a:r>
            <a:r>
              <a:rPr lang="vi-VN" dirty="0"/>
              <a:t>người chơi đầu tiên sẽ đưa ra 1 cụm từ và người chơi tiếp theo sẽ phải nói một cụm từ khác với từ đầu tiên là từ cuối cùng của cụm từ người chơi trước. Trò chơi sẽ kết thúc nếu như người nào đó không thể đưa ra được bất kỳ cụm từ nào.</a:t>
            </a:r>
            <a:endParaRPr lang="en-US"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244955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50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58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extLst>
      <p:ext uri="{BB962C8B-B14F-4D97-AF65-F5344CB8AC3E}">
        <p14:creationId xmlns:p14="http://schemas.microsoft.com/office/powerpoint/2010/main" val="223498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250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10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03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err="1">
                <a:latin typeface="Times New Roman" panose="02020603050405020304" pitchFamily="18" charset="0"/>
                <a:cs typeface="Times New Roman" panose="02020603050405020304" pitchFamily="18" charset="0"/>
              </a:rPr>
              <a:t>Nêu</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cách</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viết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tắt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của</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tên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các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tổ</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chức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quốc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tế</a:t>
            </a:r>
            <a:r>
              <a:rPr lang="en-US" sz="1200" b="0" dirty="0">
                <a:latin typeface="Times New Roman" panose="02020603050405020304" pitchFamily="18" charset="0"/>
                <a:cs typeface="Times New Roman" panose="02020603050405020304" pitchFamily="18" charset="0"/>
              </a:rPr>
              <a:t>. Theo </a:t>
            </a:r>
            <a:r>
              <a:rPr lang="en-US" sz="1200" b="0" dirty="0" err="1">
                <a:latin typeface="Times New Roman" panose="02020603050405020304" pitchFamily="18" charset="0"/>
                <a:cs typeface="Times New Roman" panose="02020603050405020304" pitchFamily="18" charset="0"/>
              </a:rPr>
              <a:t>em</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khi</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sử</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dụng</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tên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viết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tắt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các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tổ</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chức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quốc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tế</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cần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lưu</a:t>
            </a:r>
            <a:r>
              <a:rPr lang="en-US" sz="1200" b="0" dirty="0">
                <a:latin typeface="Times New Roman" panose="02020603050405020304" pitchFamily="18" charset="0"/>
                <a:cs typeface="Times New Roman" panose="02020603050405020304" pitchFamily="18" charset="0"/>
              </a:rPr>
              <a:t> ý </a:t>
            </a:r>
            <a:r>
              <a:rPr lang="en-US" sz="1200" b="0" dirty="0" err="1">
                <a:latin typeface="Times New Roman" panose="02020603050405020304" pitchFamily="18" charset="0"/>
                <a:cs typeface="Times New Roman" panose="02020603050405020304" pitchFamily="18" charset="0"/>
              </a:rPr>
              <a:t>những</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điều</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gì</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Có</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những</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cách</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nào</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để</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hiểu</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được</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nghĩa</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của</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tên</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viết</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tắt</a:t>
            </a:r>
            <a:r>
              <a:rPr lang="en-US" sz="1200" b="0" baseline="0" dirty="0">
                <a:latin typeface="Times New Roman" panose="02020603050405020304" pitchFamily="18" charset="0"/>
                <a:cs typeface="Times New Roman" panose="02020603050405020304" pitchFamily="18" charset="0"/>
              </a:rPr>
              <a:t> </a:t>
            </a:r>
            <a:r>
              <a:rPr lang="en-US" sz="1200" b="0" baseline="0" dirty="0" err="1">
                <a:latin typeface="Times New Roman" panose="02020603050405020304" pitchFamily="18" charset="0"/>
                <a:cs typeface="Times New Roman" panose="02020603050405020304" pitchFamily="18" charset="0"/>
              </a:rPr>
              <a:t>đó</a:t>
            </a:r>
            <a:r>
              <a:rPr lang="en-US" sz="1200" b="0" baseline="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Tác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dụng</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của</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việc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sử</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dụng</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tên</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viết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tắt</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của</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các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tổ</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chức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quốc</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tế</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là</a:t>
            </a:r>
            <a:r>
              <a:rPr lang="en-US" sz="1200" b="0" dirty="0">
                <a:latin typeface="Times New Roman" panose="02020603050405020304" pitchFamily="18" charset="0"/>
                <a:cs typeface="Times New Roman" panose="02020603050405020304" pitchFamily="18" charset="0"/>
              </a:rPr>
              <a:t> </a:t>
            </a:r>
            <a:r>
              <a:rPr lang="en-US" sz="1200" b="0" dirty="0" err="1">
                <a:latin typeface="Times New Roman" panose="02020603050405020304" pitchFamily="18" charset="0"/>
                <a:cs typeface="Times New Roman" panose="02020603050405020304" pitchFamily="18" charset="0"/>
              </a:rPr>
              <a:t>gì</a:t>
            </a:r>
            <a:r>
              <a:rPr lang="en-US" sz="1200" b="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222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636769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213775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73971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6758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5270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20026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9621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0111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34008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40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127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9823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6056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90836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668900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4067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734932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156587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709230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3501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919101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757899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254182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31657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081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655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551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682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5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096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632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214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167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853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179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493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029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004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249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543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17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338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86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772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170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870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61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187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90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545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094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27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521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780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915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476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187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372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49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967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579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37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979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868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824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189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23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11/06/2025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11/06/2025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11/06/2025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38028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11/06/2025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427922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384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0568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4465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11/06/2025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157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9.xml"/><Relationship Id="rId3" Type="http://schemas.openxmlformats.org/officeDocument/2006/relationships/image" Target="../media/image26.jpg"/><Relationship Id="rId7" Type="http://schemas.openxmlformats.org/officeDocument/2006/relationships/slide" Target="slide17.xml"/><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7.png"/><Relationship Id="rId15" Type="http://schemas.microsoft.com/office/2007/relationships/hdphoto" Target="../media/hdphoto5.wdp"/><Relationship Id="rId10" Type="http://schemas.openxmlformats.org/officeDocument/2006/relationships/slide" Target="slide18.xml"/><Relationship Id="rId4" Type="http://schemas.openxmlformats.org/officeDocument/2006/relationships/slide" Target="slide16.xml"/><Relationship Id="rId9" Type="http://schemas.microsoft.com/office/2007/relationships/hdphoto" Target="../media/hdphoto3.wdp"/><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6.jpg"/><Relationship Id="rId1" Type="http://schemas.openxmlformats.org/officeDocument/2006/relationships/slideLayout" Target="../slideLayouts/slideLayout46.xml"/><Relationship Id="rId5" Type="http://schemas.microsoft.com/office/2007/relationships/hdphoto" Target="../media/hdphoto3.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6.jpg"/><Relationship Id="rId1" Type="http://schemas.openxmlformats.org/officeDocument/2006/relationships/slideLayout" Target="../slideLayouts/slideLayout57.xml"/><Relationship Id="rId5" Type="http://schemas.microsoft.com/office/2007/relationships/hdphoto" Target="../media/hdphoto4.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6.jpg"/><Relationship Id="rId1" Type="http://schemas.openxmlformats.org/officeDocument/2006/relationships/slideLayout" Target="../slideLayouts/slideLayout68.xml"/><Relationship Id="rId5" Type="http://schemas.microsoft.com/office/2007/relationships/hdphoto" Target="../media/hdphoto5.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626" y="302341"/>
            <a:ext cx="11366089" cy="1323439"/>
          </a:xfrm>
          <a:prstGeom prst="rect">
            <a:avLst/>
          </a:prstGeom>
          <a:noFill/>
        </p:spPr>
        <p:txBody>
          <a:bodyPr wrap="square" rtlCol="0">
            <a:spAutoFit/>
          </a:bodyPr>
          <a:lstStyle/>
          <a:p>
            <a:pPr algn="just" defTabSz="609630"/>
            <a:r>
              <a:rPr lang="en-US" sz="8000" dirty="0" err="1">
                <a:solidFill>
                  <a:srgbClr val="FF0000"/>
                </a:solidFill>
                <a:latin typeface="#9Slide05 SVNBistro Script" panose="02000506000000020003" pitchFamily="2" charset="0"/>
              </a:rPr>
              <a:t>Nối</a:t>
            </a:r>
            <a:r>
              <a:rPr lang="en-US" sz="8000" dirty="0">
                <a:solidFill>
                  <a:srgbClr val="FF0000"/>
                </a:solidFill>
                <a:latin typeface="#9Slide05 SVNBistro Script" panose="02000506000000020003" pitchFamily="2" charset="0"/>
              </a:rPr>
              <a:t> </a:t>
            </a:r>
            <a:r>
              <a:rPr lang="en-US" sz="8000" dirty="0" err="1">
                <a:solidFill>
                  <a:srgbClr val="FF0000"/>
                </a:solidFill>
                <a:latin typeface="#9Slide05 SVNBistro Script" panose="02000506000000020003" pitchFamily="2" charset="0"/>
              </a:rPr>
              <a:t>từ</a:t>
            </a:r>
            <a:r>
              <a:rPr lang="en-US" sz="8000" dirty="0">
                <a:solidFill>
                  <a:srgbClr val="FF0000"/>
                </a:solidFill>
                <a:latin typeface="#9Slide05 SVNBistro Script" panose="02000506000000020003" pitchFamily="2" charset="0"/>
              </a:rPr>
              <a:t>…. </a:t>
            </a:r>
          </a:p>
        </p:txBody>
      </p:sp>
      <p:sp>
        <p:nvSpPr>
          <p:cNvPr id="3" name="TextBox 2"/>
          <p:cNvSpPr txBox="1"/>
          <p:nvPr/>
        </p:nvSpPr>
        <p:spPr>
          <a:xfrm>
            <a:off x="3328219" y="1477296"/>
            <a:ext cx="8696633" cy="1107996"/>
          </a:xfrm>
          <a:prstGeom prst="rect">
            <a:avLst/>
          </a:prstGeom>
          <a:noFill/>
        </p:spPr>
        <p:txBody>
          <a:bodyPr wrap="square" rtlCol="0">
            <a:spAutoFit/>
          </a:bodyPr>
          <a:lstStyle/>
          <a:p>
            <a:pPr algn="just" defTabSz="609630"/>
            <a:r>
              <a:rPr lang="en-US" sz="6600" dirty="0" err="1">
                <a:solidFill>
                  <a:srgbClr val="FF0000"/>
                </a:solidFill>
                <a:latin typeface="#9Slide05 SVNBistro Script" panose="02000506000000020003" pitchFamily="2" charset="0"/>
              </a:rPr>
              <a:t>Nối</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tên</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viết</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tắt</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của</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tổ</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chức</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Quốc</a:t>
            </a:r>
            <a:r>
              <a:rPr lang="en-US" sz="6600" dirty="0">
                <a:solidFill>
                  <a:srgbClr val="FF0000"/>
                </a:solidFill>
                <a:latin typeface="#9Slide05 SVNBistro Script" panose="02000506000000020003" pitchFamily="2" charset="0"/>
              </a:rPr>
              <a:t> </a:t>
            </a:r>
            <a:r>
              <a:rPr lang="en-US" sz="6600" dirty="0" err="1">
                <a:solidFill>
                  <a:srgbClr val="FF0000"/>
                </a:solidFill>
                <a:latin typeface="#9Slide05 SVNBistro Script" panose="02000506000000020003" pitchFamily="2" charset="0"/>
              </a:rPr>
              <a:t>tế</a:t>
            </a:r>
            <a:endParaRPr lang="en-US" sz="6600" dirty="0">
              <a:solidFill>
                <a:srgbClr val="FF0000"/>
              </a:solidFill>
              <a:latin typeface="#9Slide05 SVNBistro Script" panose="02000506000000020003" pitchFamily="2" charset="0"/>
            </a:endParaRPr>
          </a:p>
        </p:txBody>
      </p:sp>
      <p:sp>
        <p:nvSpPr>
          <p:cNvPr id="4" name="Rectangle 3"/>
          <p:cNvSpPr/>
          <p:nvPr/>
        </p:nvSpPr>
        <p:spPr>
          <a:xfrm>
            <a:off x="5073994" y="3760247"/>
            <a:ext cx="6273256" cy="707886"/>
          </a:xfrm>
          <a:prstGeom prst="rect">
            <a:avLst/>
          </a:prstGeom>
        </p:spPr>
        <p:txBody>
          <a:bodyPr wrap="none">
            <a:spAutoFit/>
          </a:bodyPr>
          <a:lstStyle/>
          <a:p>
            <a:pPr>
              <a:defRPr/>
            </a:pPr>
            <a:r>
              <a:rPr lang="en-US" sz="4000" b="1" dirty="0" err="1">
                <a:latin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a:t>
            </a:r>
            <a:r>
              <a:rPr lang="en-US" sz="4000" b="1" dirty="0">
                <a:latin typeface="Times New Roman" panose="02020603050405020304" pitchFamily="18" charset="0"/>
                <a:cs typeface="Times New Roman" panose="02020603050405020304" pitchFamily="18" charset="0"/>
              </a:rPr>
              <a:t>: E</a:t>
            </a:r>
            <a:r>
              <a:rPr lang="en-US" sz="4000" b="1" dirty="0">
                <a:solidFill>
                  <a:srgbClr val="FF0000"/>
                </a:solidFill>
                <a:latin typeface="Times New Roman" panose="02020603050405020304" pitchFamily="18" charset="0"/>
                <a:cs typeface="Times New Roman" panose="02020603050405020304" pitchFamily="18" charset="0"/>
              </a:rPr>
              <a:t>U</a:t>
            </a:r>
            <a:r>
              <a:rPr lang="en-US" sz="4000" b="1" dirty="0">
                <a:latin typeface="Times New Roman" panose="02020603050405020304" pitchFamily="18" charset="0"/>
                <a:cs typeface="Times New Roman" panose="02020603050405020304" pitchFamily="18" charset="0"/>
              </a:rPr>
              <a:t> - </a:t>
            </a:r>
            <a:r>
              <a:rPr lang="en-US" sz="4000" b="1" kern="0" dirty="0">
                <a:solidFill>
                  <a:srgbClr val="FF0000"/>
                </a:solidFill>
                <a:latin typeface="Times New Roman" panose="02020603050405020304" pitchFamily="18" charset="0"/>
                <a:cs typeface="Times New Roman" panose="02020603050405020304" pitchFamily="18" charset="0"/>
                <a:sym typeface="Arial"/>
              </a:rPr>
              <a:t>U</a:t>
            </a:r>
            <a:r>
              <a:rPr lang="en-US" sz="4000" b="1" kern="0" dirty="0">
                <a:solidFill>
                  <a:srgbClr val="000000"/>
                </a:solidFill>
                <a:latin typeface="Times New Roman" panose="02020603050405020304" pitchFamily="18" charset="0"/>
                <a:cs typeface="Times New Roman" panose="02020603050405020304" pitchFamily="18" charset="0"/>
                <a:sym typeface="Arial"/>
              </a:rPr>
              <a:t>NICE</a:t>
            </a:r>
            <a:r>
              <a:rPr lang="en-US" sz="4000" b="1" kern="0" dirty="0">
                <a:solidFill>
                  <a:srgbClr val="FF0000"/>
                </a:solidFill>
                <a:latin typeface="Times New Roman" panose="02020603050405020304" pitchFamily="18" charset="0"/>
                <a:cs typeface="Times New Roman" panose="02020603050405020304" pitchFamily="18" charset="0"/>
                <a:sym typeface="Arial"/>
              </a:rPr>
              <a:t>F</a:t>
            </a:r>
            <a:r>
              <a:rPr lang="en-US" sz="4000" b="1" dirty="0">
                <a:latin typeface="Times New Roman" panose="02020603050405020304" pitchFamily="18" charset="0"/>
                <a:cs typeface="Times New Roman" panose="02020603050405020304" pitchFamily="18" charset="0"/>
                <a:sym typeface="Arial"/>
              </a:rPr>
              <a:t> - </a:t>
            </a:r>
            <a:r>
              <a:rPr lang="en-US" sz="4000" b="1" dirty="0">
                <a:solidFill>
                  <a:srgbClr val="FF0000"/>
                </a:solidFill>
                <a:latin typeface="Times New Roman" panose="02020603050405020304" pitchFamily="18" charset="0"/>
                <a:cs typeface="Times New Roman" panose="02020603050405020304" pitchFamily="18" charset="0"/>
                <a:sym typeface="Arial"/>
              </a:rPr>
              <a:t>F</a:t>
            </a:r>
            <a:r>
              <a:rPr lang="en-US" sz="4000" b="1" dirty="0">
                <a:latin typeface="Times New Roman" panose="02020603050405020304" pitchFamily="18" charset="0"/>
                <a:cs typeface="Times New Roman" panose="02020603050405020304" pitchFamily="18" charset="0"/>
                <a:sym typeface="Arial"/>
              </a:rPr>
              <a:t>A</a:t>
            </a:r>
            <a:r>
              <a:rPr lang="en-US" sz="4000" b="1" dirty="0">
                <a:solidFill>
                  <a:srgbClr val="FF0000"/>
                </a:solidFill>
                <a:latin typeface="Times New Roman" panose="02020603050405020304" pitchFamily="18" charset="0"/>
                <a:cs typeface="Times New Roman" panose="02020603050405020304" pitchFamily="18" charset="0"/>
                <a:sym typeface="Arial"/>
              </a:rPr>
              <a:t>O</a:t>
            </a:r>
            <a:endParaRPr lang="vi-VN" sz="40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Freeform 6">
            <a:extLst>
              <a:ext uri="{FF2B5EF4-FFF2-40B4-BE49-F238E27FC236}">
                <a16:creationId xmlns:a16="http://schemas.microsoft.com/office/drawing/2014/main" id="{02305EED-20BB-E0BE-CBA0-4BBC25A2F7DF}"/>
              </a:ext>
            </a:extLst>
          </p:cNvPr>
          <p:cNvSpPr/>
          <p:nvPr/>
        </p:nvSpPr>
        <p:spPr>
          <a:xfrm>
            <a:off x="373626" y="2554804"/>
            <a:ext cx="3974156" cy="382665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780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077" y="1316364"/>
            <a:ext cx="10726993" cy="1445011"/>
          </a:xfrm>
          <a:prstGeom prst="rect">
            <a:avLst/>
          </a:prstGeom>
        </p:spPr>
        <p:txBody>
          <a:bodyPr wrap="square">
            <a:spAutoFit/>
          </a:bodyPr>
          <a:lstStyle/>
          <a:p>
            <a:pPr algn="just"/>
            <a:r>
              <a:rPr lang="vi-VN" sz="2930" b="1" dirty="0">
                <a:latin typeface="Times New Roman" panose="02020603050405020304" pitchFamily="18" charset="0"/>
                <a:cs typeface="Times New Roman" panose="02020603050405020304" pitchFamily="18" charset="0"/>
              </a:rPr>
              <a:t>Đọc văn bản “Đấu tranh cho một thế giới hòa bình”, gặp tên viết tắt của tổ chức quốc tế như các trường hợp dưới đây, em cần làm gì? Vì sao phải làm như vậy?</a:t>
            </a:r>
            <a:endParaRPr lang="vi-VN" sz="293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F4944E7-5D0F-98C9-0ECA-4109B3AF67A1}"/>
              </a:ext>
            </a:extLst>
          </p:cNvPr>
          <p:cNvSpPr txBox="1"/>
          <p:nvPr/>
        </p:nvSpPr>
        <p:spPr>
          <a:xfrm>
            <a:off x="2113851" y="404559"/>
            <a:ext cx="7569160" cy="769441"/>
          </a:xfrm>
          <a:prstGeom prst="rect">
            <a:avLst/>
          </a:prstGeom>
          <a:noFill/>
        </p:spPr>
        <p:txBody>
          <a:bodyPr wrap="square" rtlCol="0">
            <a:spAutoFit/>
          </a:bodyPr>
          <a:lstStyle/>
          <a:p>
            <a:pPr algn="ctr"/>
            <a:r>
              <a:rPr lang="en-US" sz="4400" b="1" dirty="0" err="1">
                <a:solidFill>
                  <a:srgbClr val="C00000"/>
                </a:solidFill>
                <a:latin typeface="#9Slide07 Pangolin" panose="00000500000000000000" pitchFamily="2" charset="0"/>
                <a:cs typeface="Times New Roman" panose="02020603050405020304" pitchFamily="18" charset="0"/>
              </a:rPr>
              <a:t>Bài</a:t>
            </a:r>
            <a:r>
              <a:rPr lang="en-US" sz="4400" b="1" dirty="0">
                <a:solidFill>
                  <a:srgbClr val="C00000"/>
                </a:solidFill>
                <a:latin typeface="#9Slide07 Pangolin" panose="00000500000000000000" pitchFamily="2" charset="0"/>
                <a:cs typeface="Times New Roman" panose="02020603050405020304" pitchFamily="18" charset="0"/>
              </a:rPr>
              <a:t> 1</a:t>
            </a:r>
          </a:p>
        </p:txBody>
      </p:sp>
      <p:sp>
        <p:nvSpPr>
          <p:cNvPr id="3" name="Freeform 4">
            <a:extLst>
              <a:ext uri="{FF2B5EF4-FFF2-40B4-BE49-F238E27FC236}">
                <a16:creationId xmlns:a16="http://schemas.microsoft.com/office/drawing/2014/main" id="{143E101C-39AD-D07D-AC65-79FE3C7A5FD7}"/>
              </a:ext>
            </a:extLst>
          </p:cNvPr>
          <p:cNvSpPr/>
          <p:nvPr/>
        </p:nvSpPr>
        <p:spPr>
          <a:xfrm>
            <a:off x="344616" y="3429000"/>
            <a:ext cx="2685426" cy="3325605"/>
          </a:xfrm>
          <a:custGeom>
            <a:avLst/>
            <a:gdLst/>
            <a:ahLst/>
            <a:cxnLst/>
            <a:rect l="l" t="t" r="r" b="b"/>
            <a:pathLst>
              <a:path w="2685426" h="3325605">
                <a:moveTo>
                  <a:pt x="0" y="0"/>
                </a:moveTo>
                <a:lnTo>
                  <a:pt x="2685426" y="0"/>
                </a:lnTo>
                <a:lnTo>
                  <a:pt x="2685426" y="3325605"/>
                </a:lnTo>
                <a:lnTo>
                  <a:pt x="0" y="3325605"/>
                </a:lnTo>
                <a:lnTo>
                  <a:pt x="0" y="0"/>
                </a:lnTo>
                <a:close/>
              </a:path>
            </a:pathLst>
          </a:custGeom>
          <a:blipFill>
            <a:blip r:embed="rId3"/>
            <a:stretch>
              <a:fillRect/>
            </a:stretch>
          </a:blipFill>
        </p:spPr>
        <p:txBody>
          <a:bodyPr/>
          <a:lstStyle/>
          <a:p>
            <a:endParaRPr lang="en-US"/>
          </a:p>
        </p:txBody>
      </p:sp>
      <p:sp>
        <p:nvSpPr>
          <p:cNvPr id="5" name="Rectangle 4">
            <a:extLst>
              <a:ext uri="{FF2B5EF4-FFF2-40B4-BE49-F238E27FC236}">
                <a16:creationId xmlns:a16="http://schemas.microsoft.com/office/drawing/2014/main" id="{A3EA312C-ED17-45A1-ED85-FBF1A0855851}"/>
              </a:ext>
            </a:extLst>
          </p:cNvPr>
          <p:cNvSpPr/>
          <p:nvPr/>
        </p:nvSpPr>
        <p:spPr>
          <a:xfrm>
            <a:off x="3453261" y="2979512"/>
            <a:ext cx="8089810" cy="2797689"/>
          </a:xfrm>
          <a:prstGeom prst="rect">
            <a:avLst/>
          </a:prstGeom>
        </p:spPr>
        <p:txBody>
          <a:bodyPr wrap="square">
            <a:spAutoFit/>
          </a:bodyPr>
          <a:lstStyle/>
          <a:p>
            <a:pPr algn="just"/>
            <a:r>
              <a:rPr lang="vi-VN" sz="2930" dirty="0">
                <a:latin typeface="Times New Roman" panose="02020603050405020304" pitchFamily="18" charset="0"/>
                <a:cs typeface="Times New Roman" panose="02020603050405020304" pitchFamily="18" charset="0"/>
              </a:rPr>
              <a:t>a. </a:t>
            </a:r>
            <a:r>
              <a:rPr lang="vi-VN" sz="2930" i="1" dirty="0">
                <a:latin typeface="Times New Roman" panose="02020603050405020304" pitchFamily="18" charset="0"/>
                <a:cs typeface="Times New Roman" panose="02020603050405020304" pitchFamily="18" charset="0"/>
              </a:rPr>
              <a:t>Theo tính toán của FAO, năm 1985, người ta thấy trên thế giới có gần 575. triệu người thiếu dinh dưỡng.</a:t>
            </a:r>
            <a:endParaRPr lang="vi-VN" sz="2930" dirty="0">
              <a:latin typeface="Times New Roman" panose="02020603050405020304" pitchFamily="18" charset="0"/>
              <a:cs typeface="Times New Roman" panose="02020603050405020304" pitchFamily="18" charset="0"/>
            </a:endParaRPr>
          </a:p>
          <a:p>
            <a:pPr algn="just"/>
            <a:r>
              <a:rPr lang="vi-VN" sz="2930" dirty="0">
                <a:latin typeface="Times New Roman" panose="02020603050405020304" pitchFamily="18" charset="0"/>
                <a:cs typeface="Times New Roman" panose="02020603050405020304" pitchFamily="18" charset="0"/>
              </a:rPr>
              <a:t>b. </a:t>
            </a:r>
            <a:r>
              <a:rPr lang="vi-VN" sz="2930" i="1" dirty="0">
                <a:latin typeface="Times New Roman" panose="02020603050405020304" pitchFamily="18" charset="0"/>
                <a:cs typeface="Times New Roman" panose="02020603050405020304" pitchFamily="18" charset="0"/>
              </a:rPr>
              <a:t>Năm 1981, UNICEF đã định ra một chương trình để giải quyết những vấn đề cấp bách cho 900 triệu trẻ em nghèo khổ nhất trên thế giới.</a:t>
            </a:r>
            <a:endParaRPr lang="vi-VN" sz="293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5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249" y="535039"/>
            <a:ext cx="11785600" cy="543226"/>
          </a:xfrm>
          <a:prstGeom prst="rect">
            <a:avLst/>
          </a:prstGeom>
          <a:noFill/>
        </p:spPr>
        <p:txBody>
          <a:bodyPr wrap="square" rtlCol="0">
            <a:spAutoFit/>
          </a:bodyPr>
          <a:lstStyle/>
          <a:p>
            <a:pPr algn="just" defTabSz="1219170"/>
            <a:r>
              <a:rPr lang="en-US" sz="2930" b="1" dirty="0">
                <a:latin typeface="Times New Roman" panose="02020603050405020304" pitchFamily="18" charset="0"/>
                <a:cs typeface="Times New Roman" panose="02020603050405020304" pitchFamily="18" charset="0"/>
              </a:rPr>
              <a:t>* </a:t>
            </a:r>
            <a:r>
              <a:rPr lang="en-US" sz="2930" b="1" dirty="0" err="1">
                <a:latin typeface="Times New Roman" panose="02020603050405020304" pitchFamily="18" charset="0"/>
                <a:cs typeface="Times New Roman" panose="02020603050405020304" pitchFamily="18" charset="0"/>
              </a:rPr>
              <a:t>Khi</a:t>
            </a:r>
            <a:r>
              <a:rPr lang="en-US" sz="2930" b="1" dirty="0">
                <a:latin typeface="Times New Roman" panose="02020603050405020304" pitchFamily="18" charset="0"/>
                <a:cs typeface="Times New Roman" panose="02020603050405020304" pitchFamily="18" charset="0"/>
              </a:rPr>
              <a:t> </a:t>
            </a:r>
            <a:r>
              <a:rPr lang="vi-VN" sz="2930" b="1" dirty="0">
                <a:latin typeface="Times New Roman" panose="02020603050405020304" pitchFamily="18" charset="0"/>
                <a:cs typeface="Times New Roman" panose="02020603050405020304" pitchFamily="18" charset="0"/>
              </a:rPr>
              <a:t>gặp tên viết tắt của tổ chức quốc tế</a:t>
            </a:r>
            <a:r>
              <a:rPr lang="en-US" sz="2930" b="1" dirty="0">
                <a:latin typeface="Times New Roman" panose="02020603050405020304" pitchFamily="18" charset="0"/>
                <a:cs typeface="Times New Roman" panose="02020603050405020304" pitchFamily="18" charset="0"/>
              </a:rPr>
              <a:t>, </a:t>
            </a:r>
            <a:r>
              <a:rPr lang="en-US" sz="2930" b="1" dirty="0" err="1">
                <a:latin typeface="Times New Roman" panose="02020603050405020304" pitchFamily="18" charset="0"/>
                <a:cs typeface="Times New Roman" panose="02020603050405020304" pitchFamily="18" charset="0"/>
              </a:rPr>
              <a:t>em</a:t>
            </a:r>
            <a:r>
              <a:rPr lang="en-US" sz="2930" b="1" dirty="0">
                <a:latin typeface="Times New Roman" panose="02020603050405020304" pitchFamily="18" charset="0"/>
                <a:cs typeface="Times New Roman" panose="02020603050405020304" pitchFamily="18" charset="0"/>
              </a:rPr>
              <a:t> </a:t>
            </a:r>
            <a:r>
              <a:rPr lang="en-US" sz="2930" b="1" dirty="0" err="1">
                <a:latin typeface="Times New Roman" panose="02020603050405020304" pitchFamily="18" charset="0"/>
                <a:cs typeface="Times New Roman" panose="02020603050405020304" pitchFamily="18" charset="0"/>
              </a:rPr>
              <a:t>cần</a:t>
            </a:r>
            <a:r>
              <a:rPr lang="en-US" sz="2930" b="1" dirty="0">
                <a:latin typeface="Times New Roman" panose="02020603050405020304" pitchFamily="18" charset="0"/>
                <a:cs typeface="Times New Roman" panose="02020603050405020304" pitchFamily="18" charset="0"/>
              </a:rPr>
              <a:t>:</a:t>
            </a:r>
            <a:endParaRPr lang="en-US" sz="2930" dirty="0">
              <a:solidFill>
                <a:prstClr val="black"/>
              </a:solidFill>
              <a:latin typeface="Calibri"/>
            </a:endParaRPr>
          </a:p>
        </p:txBody>
      </p:sp>
      <p:sp>
        <p:nvSpPr>
          <p:cNvPr id="2" name="Freeform 3">
            <a:extLst>
              <a:ext uri="{FF2B5EF4-FFF2-40B4-BE49-F238E27FC236}">
                <a16:creationId xmlns:a16="http://schemas.microsoft.com/office/drawing/2014/main" id="{0E37AF23-344E-66E8-D1DC-23D641E11C53}"/>
              </a:ext>
            </a:extLst>
          </p:cNvPr>
          <p:cNvSpPr/>
          <p:nvPr/>
        </p:nvSpPr>
        <p:spPr>
          <a:xfrm>
            <a:off x="2910836" y="1097875"/>
            <a:ext cx="4755547" cy="1278053"/>
          </a:xfrm>
          <a:custGeom>
            <a:avLst/>
            <a:gdLst/>
            <a:ahLst/>
            <a:cxnLst/>
            <a:rect l="l" t="t" r="r" b="b"/>
            <a:pathLst>
              <a:path w="7315200" h="1965960">
                <a:moveTo>
                  <a:pt x="0" y="0"/>
                </a:moveTo>
                <a:lnTo>
                  <a:pt x="7315200" y="0"/>
                </a:lnTo>
                <a:lnTo>
                  <a:pt x="7315200" y="1965960"/>
                </a:lnTo>
                <a:lnTo>
                  <a:pt x="0" y="1965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EF8E72CB-44F1-951E-B752-8F59F747D1D9}"/>
              </a:ext>
            </a:extLst>
          </p:cNvPr>
          <p:cNvSpPr txBox="1"/>
          <p:nvPr/>
        </p:nvSpPr>
        <p:spPr>
          <a:xfrm>
            <a:off x="3123096" y="1736901"/>
            <a:ext cx="1319250" cy="543226"/>
          </a:xfrm>
          <a:prstGeom prst="rect">
            <a:avLst/>
          </a:prstGeom>
          <a:noFill/>
        </p:spPr>
        <p:txBody>
          <a:bodyPr wrap="square" rtlCol="0">
            <a:spAutoFit/>
          </a:bodyPr>
          <a:lstStyle/>
          <a:p>
            <a:pPr algn="just" defTabSz="1219170"/>
            <a:r>
              <a:rPr lang="en-US" sz="2930" b="1" dirty="0" err="1">
                <a:solidFill>
                  <a:prstClr val="black"/>
                </a:solidFill>
                <a:latin typeface="Times New Roman" pitchFamily="18" charset="0"/>
                <a:cs typeface="Times New Roman" pitchFamily="18" charset="0"/>
              </a:rPr>
              <a:t>Bước</a:t>
            </a:r>
            <a:r>
              <a:rPr lang="en-US" sz="2930" b="1" dirty="0">
                <a:solidFill>
                  <a:prstClr val="black"/>
                </a:solidFill>
                <a:latin typeface="Times New Roman" pitchFamily="18" charset="0"/>
                <a:cs typeface="Times New Roman" pitchFamily="18" charset="0"/>
              </a:rPr>
              <a:t> 1</a:t>
            </a:r>
            <a:endParaRPr lang="en-US" sz="2930" dirty="0">
              <a:solidFill>
                <a:prstClr val="black"/>
              </a:solidFill>
              <a:latin typeface="Calibri"/>
            </a:endParaRPr>
          </a:p>
        </p:txBody>
      </p:sp>
      <p:sp>
        <p:nvSpPr>
          <p:cNvPr id="5" name="TextBox 4">
            <a:extLst>
              <a:ext uri="{FF2B5EF4-FFF2-40B4-BE49-F238E27FC236}">
                <a16:creationId xmlns:a16="http://schemas.microsoft.com/office/drawing/2014/main" id="{37889E38-5690-8796-22A9-290244E8B3F2}"/>
              </a:ext>
            </a:extLst>
          </p:cNvPr>
          <p:cNvSpPr txBox="1"/>
          <p:nvPr/>
        </p:nvSpPr>
        <p:spPr>
          <a:xfrm>
            <a:off x="7829602" y="1533096"/>
            <a:ext cx="4059919" cy="1445011"/>
          </a:xfrm>
          <a:prstGeom prst="rect">
            <a:avLst/>
          </a:prstGeom>
          <a:noFill/>
        </p:spPr>
        <p:txBody>
          <a:bodyPr wrap="square" rtlCol="0">
            <a:spAutoFit/>
          </a:bodyPr>
          <a:lstStyle/>
          <a:p>
            <a:pPr algn="just" defTabSz="1219170"/>
            <a:r>
              <a:rPr lang="en-US" sz="2930" dirty="0" err="1">
                <a:solidFill>
                  <a:prstClr val="black"/>
                </a:solidFill>
                <a:latin typeface="Times New Roman" pitchFamily="18" charset="0"/>
                <a:cs typeface="Times New Roman" pitchFamily="18" charset="0"/>
              </a:rPr>
              <a:t>Tra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cứu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tài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liệu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để</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hiểu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được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đầy</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đủ</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đó</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và</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nghĩa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nó</a:t>
            </a:r>
            <a:r>
              <a:rPr lang="en-US" sz="2930" dirty="0">
                <a:solidFill>
                  <a:prstClr val="black"/>
                </a:solidFill>
                <a:latin typeface="Times New Roman" pitchFamily="18" charset="0"/>
                <a:cs typeface="Times New Roman" pitchFamily="18" charset="0"/>
              </a:rPr>
              <a:t>.</a:t>
            </a:r>
            <a:endParaRPr lang="en-US" sz="2930" dirty="0">
              <a:solidFill>
                <a:prstClr val="black"/>
              </a:solidFill>
              <a:latin typeface="Calibri"/>
            </a:endParaRPr>
          </a:p>
        </p:txBody>
      </p:sp>
      <p:sp>
        <p:nvSpPr>
          <p:cNvPr id="6" name="TextBox 5">
            <a:extLst>
              <a:ext uri="{FF2B5EF4-FFF2-40B4-BE49-F238E27FC236}">
                <a16:creationId xmlns:a16="http://schemas.microsoft.com/office/drawing/2014/main" id="{098EAA6E-7B58-80CF-6395-F28FD2B9F505}"/>
              </a:ext>
            </a:extLst>
          </p:cNvPr>
          <p:cNvSpPr txBox="1"/>
          <p:nvPr/>
        </p:nvSpPr>
        <p:spPr>
          <a:xfrm>
            <a:off x="6096000" y="1736901"/>
            <a:ext cx="1319250" cy="543226"/>
          </a:xfrm>
          <a:prstGeom prst="rect">
            <a:avLst/>
          </a:prstGeom>
          <a:noFill/>
        </p:spPr>
        <p:txBody>
          <a:bodyPr wrap="square" rtlCol="0">
            <a:spAutoFit/>
          </a:bodyPr>
          <a:lstStyle/>
          <a:p>
            <a:pPr algn="just" defTabSz="1219170"/>
            <a:r>
              <a:rPr lang="en-US" sz="2930" b="1" dirty="0" err="1">
                <a:solidFill>
                  <a:prstClr val="black"/>
                </a:solidFill>
                <a:latin typeface="Times New Roman" pitchFamily="18" charset="0"/>
                <a:cs typeface="Times New Roman" pitchFamily="18" charset="0"/>
              </a:rPr>
              <a:t>Bước</a:t>
            </a:r>
            <a:r>
              <a:rPr lang="en-US" sz="2930" b="1" dirty="0">
                <a:solidFill>
                  <a:prstClr val="black"/>
                </a:solidFill>
                <a:latin typeface="Times New Roman" pitchFamily="18" charset="0"/>
                <a:cs typeface="Times New Roman" pitchFamily="18" charset="0"/>
              </a:rPr>
              <a:t> 2</a:t>
            </a:r>
            <a:endParaRPr lang="en-US" sz="2930" dirty="0">
              <a:solidFill>
                <a:prstClr val="black"/>
              </a:solidFill>
              <a:latin typeface="Calibri"/>
            </a:endParaRPr>
          </a:p>
        </p:txBody>
      </p:sp>
      <p:sp>
        <p:nvSpPr>
          <p:cNvPr id="7" name="TextBox 6">
            <a:extLst>
              <a:ext uri="{FF2B5EF4-FFF2-40B4-BE49-F238E27FC236}">
                <a16:creationId xmlns:a16="http://schemas.microsoft.com/office/drawing/2014/main" id="{23F27BD8-9044-EA0A-F8A7-F4F310876511}"/>
              </a:ext>
            </a:extLst>
          </p:cNvPr>
          <p:cNvSpPr txBox="1"/>
          <p:nvPr/>
        </p:nvSpPr>
        <p:spPr>
          <a:xfrm>
            <a:off x="302479" y="1533096"/>
            <a:ext cx="2453973" cy="2346796"/>
          </a:xfrm>
          <a:prstGeom prst="rect">
            <a:avLst/>
          </a:prstGeom>
          <a:noFill/>
        </p:spPr>
        <p:txBody>
          <a:bodyPr wrap="square" rtlCol="0">
            <a:spAutoFit/>
          </a:bodyPr>
          <a:lstStyle/>
          <a:p>
            <a:pPr algn="ctr" defTabSz="1219170"/>
            <a:r>
              <a:rPr lang="en-US" sz="2930" dirty="0" err="1">
                <a:solidFill>
                  <a:prstClr val="black"/>
                </a:solidFill>
                <a:latin typeface="Times New Roman" pitchFamily="18" charset="0"/>
                <a:cs typeface="Times New Roman" pitchFamily="18" charset="0"/>
              </a:rPr>
              <a:t>Xác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định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 FAO, UNICEF</a:t>
            </a:r>
            <a:endParaRPr lang="en-US" sz="2930" dirty="0">
              <a:solidFill>
                <a:prstClr val="black"/>
              </a:solidFill>
              <a:latin typeface="Calibri"/>
            </a:endParaRPr>
          </a:p>
        </p:txBody>
      </p:sp>
      <p:sp>
        <p:nvSpPr>
          <p:cNvPr id="8" name="TextBox 7">
            <a:extLst>
              <a:ext uri="{FF2B5EF4-FFF2-40B4-BE49-F238E27FC236}">
                <a16:creationId xmlns:a16="http://schemas.microsoft.com/office/drawing/2014/main" id="{23F56BD1-A11C-F979-0A46-426433B5EF55}"/>
              </a:ext>
            </a:extLst>
          </p:cNvPr>
          <p:cNvSpPr txBox="1"/>
          <p:nvPr/>
        </p:nvSpPr>
        <p:spPr>
          <a:xfrm>
            <a:off x="203200" y="3910388"/>
            <a:ext cx="11785600" cy="2797689"/>
          </a:xfrm>
          <a:prstGeom prst="rect">
            <a:avLst/>
          </a:prstGeom>
          <a:noFill/>
        </p:spPr>
        <p:txBody>
          <a:bodyPr wrap="square" rtlCol="0">
            <a:spAutoFit/>
          </a:bodyPr>
          <a:lstStyle/>
          <a:p>
            <a:pPr algn="just" defTabSz="1219170"/>
            <a:r>
              <a:rPr lang="en-US" sz="2930" dirty="0">
                <a:solidFill>
                  <a:prstClr val="black"/>
                </a:solidFill>
                <a:latin typeface="Times New Roman" pitchFamily="18" charset="0"/>
                <a:cs typeface="Times New Roman" pitchFamily="18" charset="0"/>
              </a:rPr>
              <a:t>- FAO: </a:t>
            </a:r>
            <a:r>
              <a:rPr lang="en-US" sz="2930" i="1" dirty="0">
                <a:solidFill>
                  <a:prstClr val="black"/>
                </a:solidFill>
                <a:latin typeface="Times New Roman" pitchFamily="18" charset="0"/>
                <a:cs typeface="Times New Roman" pitchFamily="18" charset="0"/>
              </a:rPr>
              <a:t>Food and Agriculture Organization </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Lương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thực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và</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Nông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nghiệp</a:t>
            </a:r>
            <a:r>
              <a:rPr lang="en-US" sz="2930" dirty="0">
                <a:solidFill>
                  <a:prstClr val="black"/>
                </a:solidFill>
                <a:latin typeface="Times New Roman" pitchFamily="18" charset="0"/>
                <a:cs typeface="Times New Roman" pitchFamily="18" charset="0"/>
              </a:rPr>
              <a:t> Liên </a:t>
            </a:r>
            <a:r>
              <a:rPr lang="en-US" sz="2930" dirty="0" err="1">
                <a:solidFill>
                  <a:prstClr val="black"/>
                </a:solidFill>
                <a:latin typeface="Times New Roman" pitchFamily="18" charset="0"/>
                <a:cs typeface="Times New Roman" pitchFamily="18" charset="0"/>
              </a:rPr>
              <a:t>hợp</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a:t>
            </a:r>
          </a:p>
          <a:p>
            <a:pPr algn="just" defTabSz="1219170"/>
            <a:r>
              <a:rPr lang="en-US" sz="2930" dirty="0">
                <a:solidFill>
                  <a:prstClr val="black"/>
                </a:solidFill>
                <a:latin typeface="Times New Roman" pitchFamily="18" charset="0"/>
                <a:cs typeface="Times New Roman" pitchFamily="18" charset="0"/>
              </a:rPr>
              <a:t>- UNICEF: </a:t>
            </a:r>
            <a:r>
              <a:rPr lang="en-US" sz="2930" i="1" dirty="0">
                <a:solidFill>
                  <a:prstClr val="black"/>
                </a:solidFill>
                <a:latin typeface="Times New Roman" pitchFamily="18" charset="0"/>
                <a:cs typeface="Times New Roman" pitchFamily="18" charset="0"/>
              </a:rPr>
              <a:t>United Nations International Children’s Emergency Fund - </a:t>
            </a:r>
            <a:r>
              <a:rPr lang="en-US" sz="2930" dirty="0" err="1">
                <a:solidFill>
                  <a:srgbClr val="000000"/>
                </a:solidFill>
                <a:latin typeface="Times New Roman" panose="02020603050405020304" pitchFamily="18" charset="0"/>
                <a:cs typeface="Times New Roman" panose="02020603050405020304" pitchFamily="18" charset="0"/>
                <a:sym typeface="Arial"/>
              </a:rPr>
              <a:t>Quỹ</a:t>
            </a:r>
            <a:r>
              <a:rPr lang="en-US" sz="2930" dirty="0">
                <a:solidFill>
                  <a:srgbClr val="000000"/>
                </a:solidFill>
                <a:latin typeface="Times New Roman" panose="02020603050405020304" pitchFamily="18" charset="0"/>
                <a:cs typeface="Times New Roman" panose="02020603050405020304" pitchFamily="18" charset="0"/>
                <a:sym typeface="Arial"/>
              </a:rPr>
              <a:t> </a:t>
            </a:r>
            <a:r>
              <a:rPr lang="en-US" sz="2930" dirty="0" err="1">
                <a:solidFill>
                  <a:srgbClr val="000000"/>
                </a:solidFill>
                <a:latin typeface="Times New Roman" panose="02020603050405020304" pitchFamily="18" charset="0"/>
                <a:cs typeface="Times New Roman" panose="02020603050405020304" pitchFamily="18" charset="0"/>
                <a:sym typeface="Arial"/>
              </a:rPr>
              <a:t>nhi</a:t>
            </a:r>
            <a:r>
              <a:rPr lang="en-US" sz="2930" dirty="0">
                <a:solidFill>
                  <a:srgbClr val="000000"/>
                </a:solidFill>
                <a:latin typeface="Times New Roman" panose="02020603050405020304" pitchFamily="18" charset="0"/>
                <a:cs typeface="Times New Roman" panose="02020603050405020304" pitchFamily="18" charset="0"/>
                <a:sym typeface="Arial"/>
              </a:rPr>
              <a:t> </a:t>
            </a:r>
            <a:r>
              <a:rPr lang="en-US" sz="2930" dirty="0" err="1">
                <a:solidFill>
                  <a:srgbClr val="000000"/>
                </a:solidFill>
                <a:latin typeface="Times New Roman" panose="02020603050405020304" pitchFamily="18" charset="0"/>
                <a:cs typeface="Times New Roman" panose="02020603050405020304" pitchFamily="18" charset="0"/>
                <a:sym typeface="Arial"/>
              </a:rPr>
              <a:t>đồng</a:t>
            </a:r>
            <a:r>
              <a:rPr lang="en-US" sz="2930" dirty="0">
                <a:solidFill>
                  <a:srgbClr val="000000"/>
                </a:solidFill>
                <a:latin typeface="Times New Roman" panose="02020603050405020304" pitchFamily="18" charset="0"/>
                <a:cs typeface="Times New Roman" panose="02020603050405020304" pitchFamily="18" charset="0"/>
                <a:sym typeface="Arial"/>
              </a:rPr>
              <a:t> </a:t>
            </a:r>
            <a:r>
              <a:rPr lang="en-US" sz="2930" dirty="0" err="1">
                <a:solidFill>
                  <a:srgbClr val="000000"/>
                </a:solidFill>
                <a:latin typeface="Times New Roman" panose="02020603050405020304" pitchFamily="18" charset="0"/>
                <a:cs typeface="Times New Roman" panose="02020603050405020304" pitchFamily="18" charset="0"/>
                <a:sym typeface="Arial"/>
              </a:rPr>
              <a:t>liên</a:t>
            </a:r>
            <a:r>
              <a:rPr lang="en-US" sz="2930" dirty="0">
                <a:solidFill>
                  <a:srgbClr val="000000"/>
                </a:solidFill>
                <a:latin typeface="Times New Roman" panose="02020603050405020304" pitchFamily="18" charset="0"/>
                <a:cs typeface="Times New Roman" panose="02020603050405020304" pitchFamily="18" charset="0"/>
                <a:sym typeface="Arial"/>
              </a:rPr>
              <a:t> </a:t>
            </a:r>
            <a:r>
              <a:rPr lang="en-US" sz="2930" dirty="0" err="1">
                <a:solidFill>
                  <a:srgbClr val="000000"/>
                </a:solidFill>
                <a:latin typeface="Times New Roman" panose="02020603050405020304" pitchFamily="18" charset="0"/>
                <a:cs typeface="Times New Roman" panose="02020603050405020304" pitchFamily="18" charset="0"/>
                <a:sym typeface="Arial"/>
              </a:rPr>
              <a:t>hợp</a:t>
            </a:r>
            <a:r>
              <a:rPr lang="en-US" sz="2930" dirty="0">
                <a:solidFill>
                  <a:srgbClr val="000000"/>
                </a:solidFill>
                <a:latin typeface="Times New Roman" panose="02020603050405020304" pitchFamily="18" charset="0"/>
                <a:cs typeface="Times New Roman" panose="02020603050405020304" pitchFamily="18" charset="0"/>
                <a:sym typeface="Arial"/>
              </a:rPr>
              <a:t> </a:t>
            </a:r>
            <a:r>
              <a:rPr lang="en-US" sz="2930" dirty="0" err="1">
                <a:solidFill>
                  <a:srgbClr val="000000"/>
                </a:solidFill>
                <a:latin typeface="Times New Roman" panose="02020603050405020304" pitchFamily="18" charset="0"/>
                <a:cs typeface="Times New Roman" panose="02020603050405020304" pitchFamily="18" charset="0"/>
                <a:sym typeface="Arial"/>
              </a:rPr>
              <a:t>quốc</a:t>
            </a:r>
            <a:endParaRPr lang="en-US" sz="2930" dirty="0">
              <a:solidFill>
                <a:prstClr val="black"/>
              </a:solidFill>
              <a:latin typeface="Times New Roman" pitchFamily="18" charset="0"/>
              <a:cs typeface="Times New Roman" pitchFamily="18" charset="0"/>
            </a:endParaRPr>
          </a:p>
          <a:p>
            <a:pPr algn="just" defTabSz="1219170"/>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Nếu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không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biết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nghĩa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cụm</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từ</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biểu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thị</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thì</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sẽ</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không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hiểu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được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nội</a:t>
            </a:r>
            <a:r>
              <a:rPr lang="en-US" sz="2930" dirty="0">
                <a:solidFill>
                  <a:prstClr val="black"/>
                </a:solidFill>
                <a:latin typeface="Times New Roman" pitchFamily="18" charset="0"/>
                <a:cs typeface="Times New Roman" pitchFamily="18" charset="0"/>
              </a:rPr>
              <a:t> dung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câu</a:t>
            </a:r>
            <a:r>
              <a:rPr lang="en-US" sz="293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3761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barn(inVertical)">
                                      <p:cBhvr>
                                        <p:cTn id="33" dur="500"/>
                                        <p:tgtEl>
                                          <p:spTgt spid="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barn(inVertical)">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barn(inVertical)">
                                      <p:cBhvr>
                                        <p:cTn id="4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D70F09ED-EBB4-E5DA-BEB2-20C002E82EF4}"/>
              </a:ext>
            </a:extLst>
          </p:cNvPr>
          <p:cNvSpPr/>
          <p:nvPr/>
        </p:nvSpPr>
        <p:spPr>
          <a:xfrm>
            <a:off x="0" y="-145774"/>
            <a:ext cx="5237812" cy="3836697"/>
          </a:xfrm>
          <a:custGeom>
            <a:avLst/>
            <a:gdLst/>
            <a:ahLst/>
            <a:cxnLst/>
            <a:rect l="l" t="t" r="r" b="b"/>
            <a:pathLst>
              <a:path w="5237812" h="3836697">
                <a:moveTo>
                  <a:pt x="0" y="0"/>
                </a:moveTo>
                <a:lnTo>
                  <a:pt x="5237812" y="0"/>
                </a:lnTo>
                <a:lnTo>
                  <a:pt x="5237812" y="3836697"/>
                </a:lnTo>
                <a:lnTo>
                  <a:pt x="0" y="3836697"/>
                </a:lnTo>
                <a:lnTo>
                  <a:pt x="0" y="0"/>
                </a:lnTo>
                <a:close/>
              </a:path>
            </a:pathLst>
          </a:custGeom>
          <a:blipFill>
            <a:blip r:embed="rId3"/>
            <a:stretch>
              <a:fillRect/>
            </a:stretch>
          </a:blipFill>
        </p:spPr>
        <p:txBody>
          <a:bodyPr/>
          <a:lstStyle/>
          <a:p>
            <a:endParaRPr lang="en-US"/>
          </a:p>
        </p:txBody>
      </p:sp>
      <p:sp>
        <p:nvSpPr>
          <p:cNvPr id="2" name="Rectangle 1"/>
          <p:cNvSpPr/>
          <p:nvPr/>
        </p:nvSpPr>
        <p:spPr>
          <a:xfrm>
            <a:off x="1417983" y="1316364"/>
            <a:ext cx="10125087" cy="3699474"/>
          </a:xfrm>
          <a:prstGeom prst="rect">
            <a:avLst/>
          </a:prstGeom>
        </p:spPr>
        <p:txBody>
          <a:bodyPr wrap="square">
            <a:spAutoFit/>
          </a:bodyPr>
          <a:lstStyle/>
          <a:p>
            <a:pPr algn="just"/>
            <a:r>
              <a:rPr lang="vi-VN" sz="2930" b="1" dirty="0">
                <a:latin typeface="Times New Roman" panose="02020603050405020304" pitchFamily="18" charset="0"/>
                <a:cs typeface="Times New Roman" panose="02020603050405020304" pitchFamily="18" charset="0"/>
              </a:rPr>
              <a:t>Nhận xét việc sử dụng tên viết tắt các tổ chức quốc tế trong đoạn văn sau:</a:t>
            </a:r>
          </a:p>
          <a:p>
            <a:pPr algn="just"/>
            <a:r>
              <a:rPr lang="en-US" sz="2930" i="1" dirty="0">
                <a:latin typeface="Times New Roman" panose="02020603050405020304" pitchFamily="18" charset="0"/>
                <a:cs typeface="Times New Roman" panose="02020603050405020304" pitchFamily="18" charset="0"/>
              </a:rPr>
              <a:t>      </a:t>
            </a:r>
          </a:p>
          <a:p>
            <a:pPr algn="just"/>
            <a:r>
              <a:rPr lang="en-US" sz="2930" i="1" dirty="0">
                <a:latin typeface="Times New Roman" panose="02020603050405020304" pitchFamily="18" charset="0"/>
                <a:cs typeface="Times New Roman" panose="02020603050405020304" pitchFamily="18" charset="0"/>
              </a:rPr>
              <a:t>      </a:t>
            </a:r>
            <a:r>
              <a:rPr lang="vi-VN" sz="2930" i="1" dirty="0">
                <a:latin typeface="Times New Roman" panose="02020603050405020304" pitchFamily="18" charset="0"/>
                <a:cs typeface="Times New Roman" panose="02020603050405020304" pitchFamily="18" charset="0"/>
              </a:rPr>
              <a:t>Việt Nam là một thành viên của UN, luôn cam kết hoàn thành nghĩa vụ với tổ chức này. Các cơ quan của UN như UNICEF, UNESCO, UNDP.... luôn đồng hành cùng Việt Nam trong việc thực hiện những chương trình quan trọng nhằm cải thiện đời sống của con người.</a:t>
            </a:r>
            <a:endParaRPr lang="vi-VN" sz="293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F4944E7-5D0F-98C9-0ECA-4109B3AF67A1}"/>
              </a:ext>
            </a:extLst>
          </p:cNvPr>
          <p:cNvSpPr txBox="1"/>
          <p:nvPr/>
        </p:nvSpPr>
        <p:spPr>
          <a:xfrm>
            <a:off x="2311420" y="395163"/>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AI NHANH NHẤT</a:t>
            </a:r>
          </a:p>
        </p:txBody>
      </p:sp>
      <p:sp>
        <p:nvSpPr>
          <p:cNvPr id="3" name="Oval 2"/>
          <p:cNvSpPr/>
          <p:nvPr/>
        </p:nvSpPr>
        <p:spPr>
          <a:xfrm>
            <a:off x="6954190" y="2631883"/>
            <a:ext cx="639096" cy="534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609534" y="3079251"/>
            <a:ext cx="639096" cy="534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960076" y="3088129"/>
            <a:ext cx="1582994" cy="534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19051" y="3575574"/>
            <a:ext cx="1582994" cy="534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96516" y="3552053"/>
            <a:ext cx="1233949" cy="534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16077" y="5158202"/>
            <a:ext cx="10726993" cy="994118"/>
          </a:xfrm>
          <a:prstGeom prst="rect">
            <a:avLst/>
          </a:prstGeom>
          <a:solidFill>
            <a:schemeClr val="bg1"/>
          </a:solidFill>
        </p:spPr>
        <p:txBody>
          <a:bodyPr wrap="square" rtlCol="0">
            <a:spAutoFit/>
          </a:bodyPr>
          <a:lstStyle/>
          <a:p>
            <a:pPr algn="just" defTabSz="1219170"/>
            <a:r>
              <a:rPr lang="en-US" sz="2930" dirty="0" err="1">
                <a:solidFill>
                  <a:prstClr val="black"/>
                </a:solidFill>
                <a:latin typeface="Times New Roman" pitchFamily="18" charset="0"/>
                <a:cs typeface="Times New Roman" pitchFamily="18" charset="0"/>
              </a:rPr>
              <a:t>Đoạn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văn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sử</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dụng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nhiều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nhưng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phù</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hợp</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và</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cần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thiết</a:t>
            </a:r>
            <a:r>
              <a:rPr lang="en-US" sz="293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98501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0609" y="1697382"/>
            <a:ext cx="5325391" cy="2800382"/>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Viết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một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khoảng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5-7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dòng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trình</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bày</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hiểu</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biết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một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Tổ</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chức</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quốc</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tế</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mà</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Việt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Nam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tham</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gia</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sử</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tên</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viết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tắt</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tổ</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chức</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đó</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4" name="Freeform 3">
            <a:extLst>
              <a:ext uri="{FF2B5EF4-FFF2-40B4-BE49-F238E27FC236}">
                <a16:creationId xmlns:a16="http://schemas.microsoft.com/office/drawing/2014/main" id="{39B6AA8C-1688-6928-F454-75C6783DB16E}"/>
              </a:ext>
            </a:extLst>
          </p:cNvPr>
          <p:cNvSpPr/>
          <p:nvPr/>
        </p:nvSpPr>
        <p:spPr>
          <a:xfrm>
            <a:off x="6604000" y="917839"/>
            <a:ext cx="5325391" cy="605158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5982603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6981" y="0"/>
            <a:ext cx="12388645" cy="6858000"/>
            <a:chOff x="-176981" y="0"/>
            <a:chExt cx="12388645" cy="6858000"/>
          </a:xfrm>
        </p:grpSpPr>
        <p:pic>
          <p:nvPicPr>
            <p:cNvPr id="4" name="Picture 3"/>
            <p:cNvPicPr>
              <a:picLocks noChangeAspect="1"/>
            </p:cNvPicPr>
            <p:nvPr/>
          </p:nvPicPr>
          <p:blipFill>
            <a:blip r:embed="rId2"/>
            <a:stretch>
              <a:fillRect/>
            </a:stretch>
          </p:blipFill>
          <p:spPr>
            <a:xfrm>
              <a:off x="0" y="0"/>
              <a:ext cx="12211664" cy="6858000"/>
            </a:xfrm>
            <a:prstGeom prst="rect">
              <a:avLst/>
            </a:prstGeom>
          </p:spPr>
        </p:pic>
        <p:sp>
          <p:nvSpPr>
            <p:cNvPr id="5" name="TextBox 4">
              <a:extLst>
                <a:ext uri="{FF2B5EF4-FFF2-40B4-BE49-F238E27FC236}">
                  <a16:creationId xmlns:a16="http://schemas.microsoft.com/office/drawing/2014/main" id="{0A55E294-B04B-252D-45C5-EEFF1CFE2801}"/>
                </a:ext>
              </a:extLst>
            </p:cNvPr>
            <p:cNvSpPr txBox="1"/>
            <p:nvPr/>
          </p:nvSpPr>
          <p:spPr>
            <a:xfrm>
              <a:off x="255639" y="933099"/>
              <a:ext cx="4847303" cy="769441"/>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Học</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cùng</a:t>
              </a:r>
              <a:r>
                <a:rPr lang="en-US" sz="4400" dirty="0">
                  <a:latin typeface="#9Slide07 SVNA Love Of Thunder" panose="0204060305050602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A55E294-B04B-252D-45C5-EEFF1CFE2801}"/>
                </a:ext>
              </a:extLst>
            </p:cNvPr>
            <p:cNvSpPr txBox="1"/>
            <p:nvPr/>
          </p:nvSpPr>
          <p:spPr>
            <a:xfrm>
              <a:off x="-176981" y="2062843"/>
              <a:ext cx="4847303" cy="3785652"/>
            </a:xfrm>
            <a:prstGeom prst="rect">
              <a:avLst/>
            </a:prstGeom>
            <a:noFill/>
          </p:spPr>
          <p:txBody>
            <a:bodyPr wrap="square" rtlCol="0">
              <a:spAutoFit/>
            </a:bodyPr>
            <a:lstStyle/>
            <a:p>
              <a:pPr algn="ctr"/>
              <a:r>
                <a:rPr lang="en-US" sz="8000" dirty="0" err="1">
                  <a:solidFill>
                    <a:schemeClr val="bg1"/>
                  </a:solidFill>
                  <a:latin typeface="#9Slide07 SVNA Love Of Thunder" panose="02040603050506020204" pitchFamily="18" charset="0"/>
                  <a:cs typeface="Times New Roman" panose="02020603050405020304" pitchFamily="18" charset="0"/>
                </a:rPr>
                <a:t>Chim</a:t>
              </a:r>
              <a:r>
                <a:rPr lang="en-US" sz="8000" dirty="0">
                  <a:solidFill>
                    <a:schemeClr val="bg1"/>
                  </a:solidFill>
                  <a:latin typeface="#9Slide07 SVNA Love Of Thunder" panose="02040603050506020204" pitchFamily="18" charset="0"/>
                  <a:cs typeface="Times New Roman" panose="02020603050405020304" pitchFamily="18" charset="0"/>
                </a:rPr>
                <a:t> </a:t>
              </a:r>
            </a:p>
            <a:p>
              <a:pPr algn="ctr"/>
              <a:r>
                <a:rPr lang="en-US" sz="8000" dirty="0" err="1">
                  <a:solidFill>
                    <a:schemeClr val="bg1"/>
                  </a:solidFill>
                  <a:latin typeface="#9Slide07 SVNA Love Of Thunder" panose="02040603050506020204" pitchFamily="18" charset="0"/>
                  <a:cs typeface="Times New Roman" panose="02020603050405020304" pitchFamily="18" charset="0"/>
                </a:rPr>
                <a:t>Cánh</a:t>
              </a:r>
              <a:r>
                <a:rPr lang="en-US" sz="8000" dirty="0">
                  <a:solidFill>
                    <a:schemeClr val="bg1"/>
                  </a:solidFill>
                  <a:latin typeface="#9Slide07 SVNA Love Of Thunder" panose="02040603050506020204" pitchFamily="18" charset="0"/>
                  <a:cs typeface="Times New Roman" panose="02020603050405020304" pitchFamily="18" charset="0"/>
                </a:rPr>
                <a:t> </a:t>
              </a:r>
            </a:p>
            <a:p>
              <a:pPr algn="ctr"/>
              <a:r>
                <a:rPr lang="en-US" sz="8000" dirty="0" err="1">
                  <a:solidFill>
                    <a:schemeClr val="bg1"/>
                  </a:solidFill>
                  <a:latin typeface="#9Slide07 SVNA Love Of Thunder" panose="02040603050506020204" pitchFamily="18" charset="0"/>
                  <a:cs typeface="Times New Roman" panose="02020603050405020304" pitchFamily="18" charset="0"/>
                </a:rPr>
                <a:t>Cụt</a:t>
              </a:r>
              <a:endParaRPr lang="en-US" sz="8000" dirty="0">
                <a:solidFill>
                  <a:schemeClr val="bg1"/>
                </a:solidFill>
                <a:latin typeface="#9Slide07 SVNA Love Of Thunder"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33839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216088" y="1740311"/>
            <a:ext cx="2671200" cy="2343402"/>
          </a:xfrm>
          <a:prstGeom prst="rect">
            <a:avLst/>
          </a:prstGeom>
        </p:spPr>
      </p:pic>
      <p:pic>
        <p:nvPicPr>
          <p:cNvPr id="3" name="Picture 2">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3520561" y="1740311"/>
            <a:ext cx="2158275" cy="2742278"/>
          </a:xfrm>
          <a:prstGeom prst="rect">
            <a:avLst/>
          </a:prstGeom>
        </p:spPr>
      </p:pic>
      <p:pic>
        <p:nvPicPr>
          <p:cNvPr id="4" name="Picture 3">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47504" y="1528023"/>
            <a:ext cx="2443123" cy="2555690"/>
          </a:xfrm>
          <a:prstGeom prst="rect">
            <a:avLst/>
          </a:prstGeom>
        </p:spPr>
      </p:pic>
      <p:pic>
        <p:nvPicPr>
          <p:cNvPr id="5" name="Picture 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564329" y="1554584"/>
            <a:ext cx="2047568" cy="2714856"/>
          </a:xfrm>
          <a:prstGeom prst="rect">
            <a:avLst/>
          </a:prstGeom>
        </p:spPr>
      </p:pic>
      <p:sp>
        <p:nvSpPr>
          <p:cNvPr id="11" name="Oval 10"/>
          <p:cNvSpPr/>
          <p:nvPr/>
        </p:nvSpPr>
        <p:spPr>
          <a:xfrm>
            <a:off x="1222307" y="4650658"/>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2" name="Oval 11"/>
          <p:cNvSpPr/>
          <p:nvPr/>
        </p:nvSpPr>
        <p:spPr>
          <a:xfrm>
            <a:off x="4221157" y="4650657"/>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13" name="Oval 12"/>
          <p:cNvSpPr/>
          <p:nvPr/>
        </p:nvSpPr>
        <p:spPr>
          <a:xfrm>
            <a:off x="7213281" y="4650657"/>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14" name="Oval 13"/>
          <p:cNvSpPr/>
          <p:nvPr/>
        </p:nvSpPr>
        <p:spPr>
          <a:xfrm>
            <a:off x="10212131" y="4650656"/>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Tree>
    <p:extLst>
      <p:ext uri="{BB962C8B-B14F-4D97-AF65-F5344CB8AC3E}">
        <p14:creationId xmlns:p14="http://schemas.microsoft.com/office/powerpoint/2010/main" val="1477433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8812378" y="5230092"/>
            <a:ext cx="1855623" cy="1627909"/>
          </a:xfrm>
          <a:prstGeom prst="rect">
            <a:avLst/>
          </a:prstGeom>
        </p:spPr>
      </p:pic>
      <p:sp>
        <p:nvSpPr>
          <p:cNvPr id="8" name="Rounded Rectangle 7"/>
          <p:cNvSpPr/>
          <p:nvPr/>
        </p:nvSpPr>
        <p:spPr>
          <a:xfrm>
            <a:off x="1907458" y="363682"/>
            <a:ext cx="9458631" cy="201572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3156156" y="3200400"/>
            <a:ext cx="7511846"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11" name="TextBox 10"/>
          <p:cNvSpPr txBox="1"/>
          <p:nvPr/>
        </p:nvSpPr>
        <p:spPr>
          <a:xfrm>
            <a:off x="2227005" y="586713"/>
            <a:ext cx="8819536" cy="1569660"/>
          </a:xfrm>
          <a:prstGeom prst="rect">
            <a:avLst/>
          </a:prstGeom>
          <a:noFill/>
        </p:spPr>
        <p:txBody>
          <a:bodyPr wrap="square" rtlCol="0">
            <a:spAutoFit/>
          </a:bodyPr>
          <a:lstStyle/>
          <a:p>
            <a:pPr lvl="0" algn="just">
              <a:defRPr/>
            </a:pPr>
            <a:r>
              <a:rPr lang="en-US" sz="3200" b="1" dirty="0" err="1">
                <a:latin typeface="Times New Roman" panose="02020603050405020304" pitchFamily="18" charset="0"/>
                <a:ea typeface="微软雅黑"/>
                <a:cs typeface="Times New Roman" panose="02020603050405020304" pitchFamily="18" charset="0"/>
              </a:rPr>
              <a:t>Đặt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câu</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có</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sử</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dụng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tên</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viết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tắt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của</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quốc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tế</a:t>
            </a:r>
            <a:r>
              <a:rPr lang="en-US" sz="3200" b="1" dirty="0">
                <a:latin typeface="Times New Roman" panose="02020603050405020304" pitchFamily="18" charset="0"/>
                <a:ea typeface="微软雅黑"/>
                <a:cs typeface="Times New Roman" panose="02020603050405020304" pitchFamily="18" charset="0"/>
              </a:rPr>
              <a:t> WTO – World Trade Organization -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Thương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mại</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Thế</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giới</a:t>
            </a:r>
            <a:endParaRPr lang="en-US" sz="3200" b="1" dirty="0">
              <a:latin typeface="Times New Roman" panose="02020603050405020304" pitchFamily="18" charset="0"/>
              <a:ea typeface="微软雅黑"/>
              <a:cs typeface="Times New Roman" panose="02020603050405020304" pitchFamily="18" charset="0"/>
            </a:endParaRPr>
          </a:p>
        </p:txBody>
      </p:sp>
      <p:sp>
        <p:nvSpPr>
          <p:cNvPr id="12" name="TextBox 11"/>
          <p:cNvSpPr txBox="1"/>
          <p:nvPr/>
        </p:nvSpPr>
        <p:spPr>
          <a:xfrm>
            <a:off x="3156156" y="3423791"/>
            <a:ext cx="7344696"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nhập</a:t>
            </a:r>
            <a:r>
              <a:rPr lang="en-US" sz="3200" dirty="0">
                <a:latin typeface="Times New Roman" panose="02020603050405020304" pitchFamily="18" charset="0"/>
                <a:cs typeface="Times New Roman" panose="02020603050405020304" pitchFamily="18" charset="0"/>
              </a:rPr>
              <a:t> WTO,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p:txBody>
      </p:sp>
      <p:sp>
        <p:nvSpPr>
          <p:cNvPr id="13" name="Oval 12"/>
          <p:cNvSpPr/>
          <p:nvPr/>
        </p:nvSpPr>
        <p:spPr>
          <a:xfrm>
            <a:off x="327571" y="301533"/>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Tree>
    <p:extLst>
      <p:ext uri="{BB962C8B-B14F-4D97-AF65-F5344CB8AC3E}">
        <p14:creationId xmlns:p14="http://schemas.microsoft.com/office/powerpoint/2010/main" val="11970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710813" y="363682"/>
            <a:ext cx="9311148" cy="19862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2566220" y="3200400"/>
            <a:ext cx="8101782"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11" name="TextBox 10"/>
          <p:cNvSpPr txBox="1"/>
          <p:nvPr/>
        </p:nvSpPr>
        <p:spPr>
          <a:xfrm>
            <a:off x="2015613" y="640746"/>
            <a:ext cx="8819535" cy="1077218"/>
          </a:xfrm>
          <a:prstGeom prst="rect">
            <a:avLst/>
          </a:prstGeom>
          <a:noFill/>
        </p:spPr>
        <p:txBody>
          <a:bodyPr wrap="square" rtlCol="0">
            <a:spAutoFit/>
          </a:bodyPr>
          <a:lstStyle/>
          <a:p>
            <a:pPr lvl="0" algn="just">
              <a:defRPr/>
            </a:pPr>
            <a:r>
              <a:rPr lang="en-US" sz="3200" b="1" dirty="0" err="1">
                <a:latin typeface="Times New Roman" panose="02020603050405020304" pitchFamily="18" charset="0"/>
                <a:ea typeface="微软雅黑"/>
                <a:cs typeface="Times New Roman" panose="02020603050405020304" pitchFamily="18" charset="0"/>
              </a:rPr>
              <a:t>Đặt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câu</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có</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sử</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dụng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tên</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viết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tắt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của</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quốc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tế</a:t>
            </a:r>
            <a:r>
              <a:rPr lang="en-US" sz="3200" b="1" dirty="0">
                <a:latin typeface="Times New Roman" panose="02020603050405020304" pitchFamily="18" charset="0"/>
                <a:ea typeface="微软雅黑"/>
                <a:cs typeface="Times New Roman" panose="02020603050405020304" pitchFamily="18" charset="0"/>
              </a:rPr>
              <a:t> WB – World Bank – </a:t>
            </a:r>
            <a:r>
              <a:rPr lang="en-US" sz="3200" b="1" dirty="0" err="1">
                <a:latin typeface="Times New Roman" panose="02020603050405020304" pitchFamily="18" charset="0"/>
                <a:ea typeface="微软雅黑"/>
                <a:cs typeface="Times New Roman" panose="02020603050405020304" pitchFamily="18" charset="0"/>
              </a:rPr>
              <a:t>Ngân</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hàng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Thế</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giới</a:t>
            </a:r>
            <a:endParaRPr lang="en-US" sz="3200" b="1" dirty="0">
              <a:latin typeface="Times New Roman" panose="02020603050405020304" pitchFamily="18" charset="0"/>
              <a:ea typeface="微软雅黑"/>
              <a:cs typeface="Times New Roman" panose="02020603050405020304" pitchFamily="18" charset="0"/>
            </a:endParaRPr>
          </a:p>
        </p:txBody>
      </p:sp>
      <p:sp>
        <p:nvSpPr>
          <p:cNvPr id="12" name="TextBox 11"/>
          <p:cNvSpPr txBox="1"/>
          <p:nvPr/>
        </p:nvSpPr>
        <p:spPr>
          <a:xfrm>
            <a:off x="2920181" y="3423791"/>
            <a:ext cx="7366819"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Vốn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WB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a:t>
            </a:r>
          </a:p>
        </p:txBody>
      </p:sp>
      <p:pic>
        <p:nvPicPr>
          <p:cNvPr id="13" name="Picture 12">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9168694" y="5004955"/>
            <a:ext cx="1499306" cy="1905000"/>
          </a:xfrm>
          <a:prstGeom prst="rect">
            <a:avLst/>
          </a:prstGeom>
        </p:spPr>
      </p:pic>
      <p:sp>
        <p:nvSpPr>
          <p:cNvPr id="14" name="Oval 13"/>
          <p:cNvSpPr/>
          <p:nvPr/>
        </p:nvSpPr>
        <p:spPr>
          <a:xfrm>
            <a:off x="327571" y="301533"/>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286724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730477" y="363683"/>
            <a:ext cx="9301317" cy="23598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2310582" y="3200400"/>
            <a:ext cx="835742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11" name="TextBox 10"/>
          <p:cNvSpPr txBox="1"/>
          <p:nvPr/>
        </p:nvSpPr>
        <p:spPr>
          <a:xfrm>
            <a:off x="1986116" y="640746"/>
            <a:ext cx="8849032" cy="1569660"/>
          </a:xfrm>
          <a:prstGeom prst="rect">
            <a:avLst/>
          </a:prstGeom>
          <a:noFill/>
        </p:spPr>
        <p:txBody>
          <a:bodyPr wrap="square" rtlCol="0">
            <a:spAutoFit/>
          </a:bodyPr>
          <a:lstStyle/>
          <a:p>
            <a:pPr lvl="0" algn="just">
              <a:defRPr/>
            </a:pPr>
            <a:r>
              <a:rPr lang="en-US" sz="3200" b="1" dirty="0" err="1">
                <a:latin typeface="Times New Roman" panose="02020603050405020304" pitchFamily="18" charset="0"/>
                <a:ea typeface="微软雅黑"/>
                <a:cs typeface="Times New Roman" panose="02020603050405020304" pitchFamily="18" charset="0"/>
              </a:rPr>
              <a:t>Đặt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câu</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có</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sử</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dụng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tên</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viết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tắt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của</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quốc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tế</a:t>
            </a:r>
            <a:r>
              <a:rPr lang="en-US" sz="3200" b="1" dirty="0">
                <a:latin typeface="Times New Roman" panose="02020603050405020304" pitchFamily="18" charset="0"/>
                <a:ea typeface="微软雅黑"/>
                <a:cs typeface="Times New Roman" panose="02020603050405020304" pitchFamily="18" charset="0"/>
              </a:rPr>
              <a:t> </a:t>
            </a:r>
            <a:r>
              <a:rPr lang="vi-VN" altLang="zh-CN" sz="3200" b="1" dirty="0">
                <a:latin typeface="Times New Roman" panose="02020603050405020304" pitchFamily="18" charset="0"/>
                <a:ea typeface="汉仪喵魂体W" panose="00020600040101010101" pitchFamily="18" charset="-122"/>
                <a:cs typeface="Times New Roman" panose="02020603050405020304" pitchFamily="18" charset="0"/>
              </a:rPr>
              <a:t>ASEAN </a:t>
            </a:r>
            <a:r>
              <a:rPr lang="en-US" altLang="zh-CN" sz="3200" b="1" dirty="0">
                <a:latin typeface="Times New Roman" panose="02020603050405020304" pitchFamily="18" charset="0"/>
                <a:ea typeface="汉仪喵魂体W" panose="00020600040101010101" pitchFamily="18" charset="-122"/>
                <a:cs typeface="Times New Roman" panose="02020603050405020304" pitchFamily="18" charset="0"/>
              </a:rPr>
              <a:t>- </a:t>
            </a:r>
            <a:r>
              <a:rPr lang="en-US" sz="3200" b="1" dirty="0">
                <a:latin typeface="Times New Roman" panose="02020603050405020304" pitchFamily="18" charset="0"/>
                <a:ea typeface="微软雅黑"/>
                <a:cs typeface="Times New Roman" panose="02020603050405020304" pitchFamily="18" charset="0"/>
              </a:rPr>
              <a:t>Association of Southeast Asian Nations - </a:t>
            </a:r>
            <a:r>
              <a:rPr lang="en-US" sz="3200" b="1" dirty="0" err="1">
                <a:latin typeface="Times New Roman" panose="02020603050405020304" pitchFamily="18" charset="0"/>
                <a:ea typeface="微软雅黑"/>
                <a:cs typeface="Times New Roman" panose="02020603050405020304" pitchFamily="18" charset="0"/>
              </a:rPr>
              <a:t>Hiệp</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hội</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các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quốc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gia</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Đông</a:t>
            </a:r>
            <a:r>
              <a:rPr lang="en-US" sz="3200" b="1" dirty="0">
                <a:latin typeface="Times New Roman" panose="02020603050405020304" pitchFamily="18" charset="0"/>
                <a:ea typeface="微软雅黑"/>
                <a:cs typeface="Times New Roman" panose="02020603050405020304" pitchFamily="18" charset="0"/>
              </a:rPr>
              <a:t> Nam Á</a:t>
            </a:r>
          </a:p>
        </p:txBody>
      </p:sp>
      <p:sp>
        <p:nvSpPr>
          <p:cNvPr id="12" name="TextBox 11"/>
          <p:cNvSpPr txBox="1"/>
          <p:nvPr/>
        </p:nvSpPr>
        <p:spPr>
          <a:xfrm>
            <a:off x="2576052" y="3423791"/>
            <a:ext cx="7710948"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nay, ASEAN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p>
        </p:txBody>
      </p:sp>
      <p:pic>
        <p:nvPicPr>
          <p:cNvPr id="13" name="Picture 1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970818" y="4953001"/>
            <a:ext cx="1697183" cy="1775381"/>
          </a:xfrm>
          <a:prstGeom prst="rect">
            <a:avLst/>
          </a:prstGeom>
        </p:spPr>
      </p:pic>
      <p:sp>
        <p:nvSpPr>
          <p:cNvPr id="14" name="Oval 13"/>
          <p:cNvSpPr/>
          <p:nvPr/>
        </p:nvSpPr>
        <p:spPr>
          <a:xfrm>
            <a:off x="327571" y="301533"/>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Tree>
    <p:extLst>
      <p:ext uri="{BB962C8B-B14F-4D97-AF65-F5344CB8AC3E}">
        <p14:creationId xmlns:p14="http://schemas.microsoft.com/office/powerpoint/2010/main" val="359516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514169" y="363683"/>
            <a:ext cx="9438966" cy="18977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9" name="Rounded Rectangle 8"/>
          <p:cNvSpPr/>
          <p:nvPr/>
        </p:nvSpPr>
        <p:spPr>
          <a:xfrm>
            <a:off x="1838632" y="3200400"/>
            <a:ext cx="8829369"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a:endParaRPr>
          </a:p>
        </p:txBody>
      </p:sp>
      <p:sp>
        <p:nvSpPr>
          <p:cNvPr id="11" name="TextBox 10"/>
          <p:cNvSpPr txBox="1"/>
          <p:nvPr/>
        </p:nvSpPr>
        <p:spPr>
          <a:xfrm>
            <a:off x="1838632" y="453934"/>
            <a:ext cx="8898194" cy="1723549"/>
          </a:xfrm>
          <a:prstGeom prst="rect">
            <a:avLst/>
          </a:prstGeom>
          <a:noFill/>
        </p:spPr>
        <p:txBody>
          <a:bodyPr wrap="square" rtlCol="0">
            <a:spAutoFit/>
          </a:bodyPr>
          <a:lstStyle/>
          <a:p>
            <a:pPr lvl="0" algn="just">
              <a:defRPr/>
            </a:pPr>
            <a:endParaRPr lang="en-US" sz="1000" b="1" dirty="0">
              <a:latin typeface="Times New Roman" panose="02020603050405020304" pitchFamily="18" charset="0"/>
              <a:ea typeface="微软雅黑"/>
              <a:cs typeface="Times New Roman" panose="02020603050405020304" pitchFamily="18" charset="0"/>
            </a:endParaRPr>
          </a:p>
          <a:p>
            <a:pPr lvl="0" algn="just">
              <a:defRPr/>
            </a:pPr>
            <a:r>
              <a:rPr lang="en-US" sz="3200" b="1" dirty="0" err="1">
                <a:latin typeface="Times New Roman" panose="02020603050405020304" pitchFamily="18" charset="0"/>
                <a:ea typeface="微软雅黑"/>
                <a:cs typeface="Times New Roman" panose="02020603050405020304" pitchFamily="18" charset="0"/>
              </a:rPr>
              <a:t>Đặt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câu</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có</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sử</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dụng</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tên</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viết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tắt</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của</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quốc</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tế</a:t>
            </a:r>
            <a:r>
              <a:rPr lang="en-US" sz="3200" b="1" dirty="0">
                <a:latin typeface="Times New Roman" panose="02020603050405020304" pitchFamily="18" charset="0"/>
                <a:ea typeface="微软雅黑"/>
                <a:cs typeface="Times New Roman" panose="02020603050405020304" pitchFamily="18" charset="0"/>
              </a:rPr>
              <a:t> </a:t>
            </a:r>
            <a:r>
              <a:rPr lang="en-US" sz="3200" b="1" dirty="0">
                <a:latin typeface="Times New Roman" panose="02020603050405020304" pitchFamily="18" charset="0"/>
                <a:ea typeface="汉仪喵魂体W" panose="00020600040101010101" pitchFamily="18" charset="-122"/>
                <a:cs typeface="Times New Roman" panose="02020603050405020304" pitchFamily="18" charset="0"/>
              </a:rPr>
              <a:t>WHO</a:t>
            </a:r>
            <a:r>
              <a:rPr lang="vi-VN" altLang="zh-CN" sz="3200" b="1" dirty="0">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a:latin typeface="Times New Roman" panose="02020603050405020304" pitchFamily="18" charset="0"/>
                <a:ea typeface="汉仪喵魂体W" panose="00020600040101010101" pitchFamily="18" charset="-122"/>
                <a:cs typeface="Times New Roman" panose="02020603050405020304" pitchFamily="18" charset="0"/>
              </a:rPr>
              <a:t>- </a:t>
            </a:r>
            <a:r>
              <a:rPr lang="en-US" sz="3200" b="1" dirty="0">
                <a:latin typeface="Times New Roman" panose="02020603050405020304" pitchFamily="18" charset="0"/>
                <a:ea typeface="微软雅黑"/>
                <a:cs typeface="Times New Roman" panose="02020603050405020304" pitchFamily="18" charset="0"/>
              </a:rPr>
              <a:t>World Health Organization- </a:t>
            </a:r>
            <a:r>
              <a:rPr lang="en-US" sz="3200" b="1" dirty="0" err="1">
                <a:latin typeface="Times New Roman" panose="02020603050405020304" pitchFamily="18" charset="0"/>
                <a:ea typeface="微软雅黑"/>
                <a:cs typeface="Times New Roman" panose="02020603050405020304" pitchFamily="18" charset="0"/>
              </a:rPr>
              <a:t>Tổ</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chức</a:t>
            </a:r>
            <a:r>
              <a:rPr lang="en-US" sz="3200" b="1" dirty="0">
                <a:latin typeface="Times New Roman" panose="02020603050405020304" pitchFamily="18" charset="0"/>
                <a:ea typeface="微软雅黑"/>
                <a:cs typeface="Times New Roman" panose="02020603050405020304" pitchFamily="18" charset="0"/>
              </a:rPr>
              <a:t> Y </a:t>
            </a:r>
            <a:r>
              <a:rPr lang="en-US" sz="3200" b="1" dirty="0" err="1">
                <a:latin typeface="Times New Roman" panose="02020603050405020304" pitchFamily="18" charset="0"/>
                <a:ea typeface="微软雅黑"/>
                <a:cs typeface="Times New Roman" panose="02020603050405020304" pitchFamily="18" charset="0"/>
              </a:rPr>
              <a:t>tế</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Thế</a:t>
            </a:r>
            <a:r>
              <a:rPr lang="en-US" sz="3200" b="1" dirty="0">
                <a:latin typeface="Times New Roman" panose="02020603050405020304" pitchFamily="18" charset="0"/>
                <a:ea typeface="微软雅黑"/>
                <a:cs typeface="Times New Roman" panose="02020603050405020304" pitchFamily="18" charset="0"/>
              </a:rPr>
              <a:t> </a:t>
            </a:r>
            <a:r>
              <a:rPr lang="en-US" sz="3200" b="1" dirty="0" err="1">
                <a:latin typeface="Times New Roman" panose="02020603050405020304" pitchFamily="18" charset="0"/>
                <a:ea typeface="微软雅黑"/>
                <a:cs typeface="Times New Roman" panose="02020603050405020304" pitchFamily="18" charset="0"/>
              </a:rPr>
              <a:t>giới</a:t>
            </a:r>
            <a:endParaRPr lang="en-US" sz="3200" b="1" dirty="0">
              <a:latin typeface="Times New Roman" panose="02020603050405020304" pitchFamily="18" charset="0"/>
              <a:ea typeface="微软雅黑"/>
              <a:cs typeface="Times New Roman" panose="02020603050405020304" pitchFamily="18" charset="0"/>
            </a:endParaRPr>
          </a:p>
        </p:txBody>
      </p:sp>
      <p:sp>
        <p:nvSpPr>
          <p:cNvPr id="12" name="TextBox 11"/>
          <p:cNvSpPr txBox="1"/>
          <p:nvPr/>
        </p:nvSpPr>
        <p:spPr>
          <a:xfrm>
            <a:off x="2408903" y="3423791"/>
            <a:ext cx="7878097"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WHO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phạm</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a:t>
            </a:r>
          </a:p>
        </p:txBody>
      </p:sp>
      <p:pic>
        <p:nvPicPr>
          <p:cNvPr id="13" name="Picture 12">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245600" y="4972050"/>
            <a:ext cx="1422400" cy="1885950"/>
          </a:xfrm>
          <a:prstGeom prst="rect">
            <a:avLst/>
          </a:prstGeom>
        </p:spPr>
      </p:pic>
      <p:sp>
        <p:nvSpPr>
          <p:cNvPr id="14" name="Oval 13"/>
          <p:cNvSpPr/>
          <p:nvPr/>
        </p:nvSpPr>
        <p:spPr>
          <a:xfrm>
            <a:off x="327571" y="301533"/>
            <a:ext cx="658761" cy="67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Tree>
    <p:extLst>
      <p:ext uri="{BB962C8B-B14F-4D97-AF65-F5344CB8AC3E}">
        <p14:creationId xmlns:p14="http://schemas.microsoft.com/office/powerpoint/2010/main" val="177567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ẫu vector trái tim tan vỡ">
            <a:extLst>
              <a:ext uri="{FF2B5EF4-FFF2-40B4-BE49-F238E27FC236}">
                <a16:creationId xmlns:a16="http://schemas.microsoft.com/office/drawing/2014/main" id="{2AD40267-E910-D4D2-039D-CCE8C3656A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0667" l="2000" r="97167">
                        <a14:foregroundMark x1="14833" y1="13167" x2="41667" y2="78833"/>
                        <a14:foregroundMark x1="94167" y1="32667" x2="76000" y2="34833"/>
                        <a14:foregroundMark x1="5833" y1="25833" x2="17667" y2="37333"/>
                        <a14:foregroundMark x1="97000" y1="35833" x2="97167" y2="29333"/>
                        <a14:foregroundMark x1="2000" y1="28833" x2="3833" y2="33333"/>
                        <a14:foregroundMark x1="22167" y1="9333" x2="26667" y2="10333"/>
                        <a14:foregroundMark x1="72833" y1="69333" x2="95000" y2="42167"/>
                        <a14:foregroundMark x1="46167" y1="89833" x2="46167" y2="90667"/>
                      </a14:backgroundRemoval>
                    </a14:imgEffect>
                  </a14:imgLayer>
                </a14:imgProps>
              </a:ext>
              <a:ext uri="{28A0092B-C50C-407E-A947-70E740481C1C}">
                <a14:useLocalDpi xmlns:a14="http://schemas.microsoft.com/office/drawing/2010/main" val="0"/>
              </a:ext>
            </a:extLst>
          </a:blip>
          <a:srcRect/>
          <a:stretch>
            <a:fillRect/>
          </a:stretch>
        </p:blipFill>
        <p:spPr bwMode="auto">
          <a:xfrm rot="795405">
            <a:off x="6604000" y="1041400"/>
            <a:ext cx="4318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1600200"/>
            <a:ext cx="5232400" cy="3498522"/>
          </a:xfrm>
          <a:prstGeom prst="rect">
            <a:avLst/>
          </a:prstGeom>
          <a:noFill/>
        </p:spPr>
        <p:txBody>
          <a:bodyPr wrap="square" rtlCol="0">
            <a:spAutoFit/>
          </a:bodyPr>
          <a:lstStyle/>
          <a:p>
            <a:pPr algn="ctr" defTabSz="609630"/>
            <a:r>
              <a:rPr lang="en-US" sz="11067" dirty="0" err="1">
                <a:solidFill>
                  <a:prstClr val="black"/>
                </a:solidFill>
                <a:latin typeface="#9Slide05 SVNBistro Script" panose="02000506000000020003" pitchFamily="2" charset="0"/>
              </a:rPr>
              <a:t>Mảnh</a:t>
            </a:r>
            <a:r>
              <a:rPr lang="en-US" sz="11067" dirty="0">
                <a:solidFill>
                  <a:prstClr val="black"/>
                </a:solidFill>
                <a:latin typeface="#9Slide05 SVNBistro Script" panose="02000506000000020003" pitchFamily="2" charset="0"/>
              </a:rPr>
              <a:t> </a:t>
            </a:r>
            <a:r>
              <a:rPr lang="en-US" sz="11067" dirty="0" err="1">
                <a:solidFill>
                  <a:prstClr val="black"/>
                </a:solidFill>
                <a:latin typeface="#9Slide05 SVNBistro Script" panose="02000506000000020003" pitchFamily="2" charset="0"/>
              </a:rPr>
              <a:t>ghép</a:t>
            </a:r>
            <a:r>
              <a:rPr lang="en-US" sz="11067" dirty="0">
                <a:solidFill>
                  <a:prstClr val="black"/>
                </a:solidFill>
                <a:latin typeface="#9Slide05 SVNBistro Script" panose="02000506000000020003" pitchFamily="2" charset="0"/>
              </a:rPr>
              <a:t> </a:t>
            </a:r>
            <a:r>
              <a:rPr lang="en-US" sz="11067" dirty="0" err="1">
                <a:solidFill>
                  <a:prstClr val="black"/>
                </a:solidFill>
                <a:latin typeface="#9Slide05 SVNBistro Script" panose="02000506000000020003" pitchFamily="2" charset="0"/>
              </a:rPr>
              <a:t>hoàn</a:t>
            </a:r>
            <a:r>
              <a:rPr lang="en-US" sz="11067" dirty="0">
                <a:solidFill>
                  <a:prstClr val="black"/>
                </a:solidFill>
                <a:latin typeface="#9Slide05 SVNBistro Script" panose="02000506000000020003" pitchFamily="2" charset="0"/>
              </a:rPr>
              <a:t> </a:t>
            </a:r>
            <a:r>
              <a:rPr lang="en-US" sz="11067" dirty="0" err="1">
                <a:solidFill>
                  <a:prstClr val="black"/>
                </a:solidFill>
                <a:latin typeface="#9Slide05 SVNBistro Script" panose="02000506000000020003" pitchFamily="2" charset="0"/>
              </a:rPr>
              <a:t>hảo</a:t>
            </a:r>
            <a:endParaRPr lang="en-US" sz="11067" dirty="0">
              <a:solidFill>
                <a:prstClr val="black"/>
              </a:solidFill>
              <a:latin typeface="#9Slide05 SVNBistro Script" panose="02000506000000020003" pitchFamily="2" charset="0"/>
            </a:endParaRPr>
          </a:p>
        </p:txBody>
      </p:sp>
    </p:spTree>
    <p:extLst>
      <p:ext uri="{BB962C8B-B14F-4D97-AF65-F5344CB8AC3E}">
        <p14:creationId xmlns:p14="http://schemas.microsoft.com/office/powerpoint/2010/main" val="169436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9822382-C4A3-337C-A87A-2746C36A47FC}"/>
              </a:ext>
            </a:extLst>
          </p:cNvPr>
          <p:cNvSpPr/>
          <p:nvPr/>
        </p:nvSpPr>
        <p:spPr>
          <a:xfrm>
            <a:off x="10685"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445054" y="1364057"/>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EU</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Freeform 2">
            <a:extLst>
              <a:ext uri="{FF2B5EF4-FFF2-40B4-BE49-F238E27FC236}">
                <a16:creationId xmlns:a16="http://schemas.microsoft.com/office/drawing/2014/main" id="{29822382-C4A3-337C-A87A-2746C36A47FC}"/>
              </a:ext>
            </a:extLst>
          </p:cNvPr>
          <p:cNvSpPr/>
          <p:nvPr/>
        </p:nvSpPr>
        <p:spPr>
          <a:xfrm>
            <a:off x="2433757"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2868126" y="1364057"/>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IAEA</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Freeform 2">
            <a:extLst>
              <a:ext uri="{FF2B5EF4-FFF2-40B4-BE49-F238E27FC236}">
                <a16:creationId xmlns:a16="http://schemas.microsoft.com/office/drawing/2014/main" id="{29822382-C4A3-337C-A87A-2746C36A47FC}"/>
              </a:ext>
            </a:extLst>
          </p:cNvPr>
          <p:cNvSpPr/>
          <p:nvPr/>
        </p:nvSpPr>
        <p:spPr>
          <a:xfrm>
            <a:off x="4937586"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5146451" y="1364058"/>
            <a:ext cx="1905699"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ABD</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Freeform 2">
            <a:extLst>
              <a:ext uri="{FF2B5EF4-FFF2-40B4-BE49-F238E27FC236}">
                <a16:creationId xmlns:a16="http://schemas.microsoft.com/office/drawing/2014/main" id="{29822382-C4A3-337C-A87A-2746C36A47FC}"/>
              </a:ext>
            </a:extLst>
          </p:cNvPr>
          <p:cNvSpPr/>
          <p:nvPr/>
        </p:nvSpPr>
        <p:spPr>
          <a:xfrm>
            <a:off x="7360658"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7692026" y="1364057"/>
            <a:ext cx="1755373"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UNICEF</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2">
            <a:extLst>
              <a:ext uri="{FF2B5EF4-FFF2-40B4-BE49-F238E27FC236}">
                <a16:creationId xmlns:a16="http://schemas.microsoft.com/office/drawing/2014/main" id="{29822382-C4A3-337C-A87A-2746C36A47FC}"/>
              </a:ext>
            </a:extLst>
          </p:cNvPr>
          <p:cNvSpPr/>
          <p:nvPr/>
        </p:nvSpPr>
        <p:spPr>
          <a:xfrm>
            <a:off x="9786417" y="12092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10220785" y="1348817"/>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WHO</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Freeform 3">
            <a:extLst>
              <a:ext uri="{FF2B5EF4-FFF2-40B4-BE49-F238E27FC236}">
                <a16:creationId xmlns:a16="http://schemas.microsoft.com/office/drawing/2014/main" id="{9C142EF3-6F54-9FEF-3EAA-67978A8049FB}"/>
              </a:ext>
            </a:extLst>
          </p:cNvPr>
          <p:cNvSpPr/>
          <p:nvPr/>
        </p:nvSpPr>
        <p:spPr>
          <a:xfrm>
            <a:off x="4775200" y="3378581"/>
            <a:ext cx="2664926" cy="314265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6" name="Rectangle 15"/>
          <p:cNvSpPr/>
          <p:nvPr/>
        </p:nvSpPr>
        <p:spPr>
          <a:xfrm>
            <a:off x="5556193" y="4118013"/>
            <a:ext cx="1707508" cy="1323632"/>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Ngân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hàng</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phát</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triển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châu</a:t>
            </a:r>
            <a:r>
              <a:rPr lang="en-US" sz="2667" dirty="0">
                <a:solidFill>
                  <a:srgbClr val="000000"/>
                </a:solidFill>
                <a:latin typeface="Times New Roman" panose="02020603050405020304" pitchFamily="18" charset="0"/>
                <a:cs typeface="Times New Roman" panose="02020603050405020304" pitchFamily="18" charset="0"/>
                <a:sym typeface="Arial"/>
              </a:rPr>
              <a:t> Á</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8" name="Freeform 3">
            <a:extLst>
              <a:ext uri="{FF2B5EF4-FFF2-40B4-BE49-F238E27FC236}">
                <a16:creationId xmlns:a16="http://schemas.microsoft.com/office/drawing/2014/main" id="{9C142EF3-6F54-9FEF-3EAA-67978A8049FB}"/>
              </a:ext>
            </a:extLst>
          </p:cNvPr>
          <p:cNvSpPr/>
          <p:nvPr/>
        </p:nvSpPr>
        <p:spPr>
          <a:xfrm>
            <a:off x="9892027" y="3410358"/>
            <a:ext cx="2299973" cy="314265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10526228" y="4056457"/>
            <a:ext cx="1456194" cy="1323632"/>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Tổ</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chức</a:t>
            </a:r>
            <a:r>
              <a:rPr lang="en-US" sz="2667" dirty="0">
                <a:solidFill>
                  <a:srgbClr val="000000"/>
                </a:solidFill>
                <a:latin typeface="Times New Roman" panose="02020603050405020304" pitchFamily="18" charset="0"/>
                <a:cs typeface="Times New Roman" panose="02020603050405020304" pitchFamily="18" charset="0"/>
                <a:sym typeface="Arial"/>
              </a:rPr>
              <a:t> Y </a:t>
            </a:r>
            <a:r>
              <a:rPr lang="en-US" sz="2667" dirty="0" err="1">
                <a:solidFill>
                  <a:srgbClr val="000000"/>
                </a:solidFill>
                <a:latin typeface="Times New Roman" panose="02020603050405020304" pitchFamily="18" charset="0"/>
                <a:cs typeface="Times New Roman" panose="02020603050405020304" pitchFamily="18" charset="0"/>
                <a:sym typeface="Arial"/>
              </a:rPr>
              <a:t>tế</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Thế</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giới</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Freeform 3">
            <a:extLst>
              <a:ext uri="{FF2B5EF4-FFF2-40B4-BE49-F238E27FC236}">
                <a16:creationId xmlns:a16="http://schemas.microsoft.com/office/drawing/2014/main" id="{9C142EF3-6F54-9FEF-3EAA-67978A8049FB}"/>
              </a:ext>
            </a:extLst>
          </p:cNvPr>
          <p:cNvSpPr/>
          <p:nvPr/>
        </p:nvSpPr>
        <p:spPr>
          <a:xfrm>
            <a:off x="126436" y="3410358"/>
            <a:ext cx="2357315" cy="314265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781849" y="3959596"/>
            <a:ext cx="1456194" cy="1734064"/>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Quỹ</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Nhi</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đồng</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Liên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hợp</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quốc</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2" name="Freeform 3">
            <a:extLst>
              <a:ext uri="{FF2B5EF4-FFF2-40B4-BE49-F238E27FC236}">
                <a16:creationId xmlns:a16="http://schemas.microsoft.com/office/drawing/2014/main" id="{9C142EF3-6F54-9FEF-3EAA-67978A8049FB}"/>
              </a:ext>
            </a:extLst>
          </p:cNvPr>
          <p:cNvSpPr/>
          <p:nvPr/>
        </p:nvSpPr>
        <p:spPr>
          <a:xfrm>
            <a:off x="7493102" y="3410358"/>
            <a:ext cx="2362098" cy="314265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8076779" y="3940969"/>
            <a:ext cx="1456194" cy="1323632"/>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Liên</a:t>
            </a:r>
            <a:r>
              <a:rPr lang="en-US" sz="2667" dirty="0">
                <a:solidFill>
                  <a:srgbClr val="000000"/>
                </a:solidFill>
                <a:latin typeface="Times New Roman" panose="02020603050405020304" pitchFamily="18" charset="0"/>
                <a:cs typeface="Times New Roman" panose="02020603050405020304" pitchFamily="18" charset="0"/>
                <a:sym typeface="Arial"/>
              </a:rPr>
              <a:t> minh </a:t>
            </a:r>
            <a:r>
              <a:rPr lang="en-US" sz="2667" dirty="0" err="1">
                <a:solidFill>
                  <a:srgbClr val="000000"/>
                </a:solidFill>
                <a:latin typeface="Times New Roman" panose="02020603050405020304" pitchFamily="18" charset="0"/>
                <a:cs typeface="Times New Roman" panose="02020603050405020304" pitchFamily="18" charset="0"/>
                <a:sym typeface="Arial"/>
              </a:rPr>
              <a:t>châu</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Âu</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4" name="Freeform 3">
            <a:extLst>
              <a:ext uri="{FF2B5EF4-FFF2-40B4-BE49-F238E27FC236}">
                <a16:creationId xmlns:a16="http://schemas.microsoft.com/office/drawing/2014/main" id="{9C142EF3-6F54-9FEF-3EAA-67978A8049FB}"/>
              </a:ext>
            </a:extLst>
          </p:cNvPr>
          <p:cNvSpPr/>
          <p:nvPr/>
        </p:nvSpPr>
        <p:spPr>
          <a:xfrm>
            <a:off x="2411983" y="3410358"/>
            <a:ext cx="2362098" cy="3142651"/>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5" name="Rectangle 24"/>
          <p:cNvSpPr/>
          <p:nvPr/>
        </p:nvSpPr>
        <p:spPr>
          <a:xfrm>
            <a:off x="2776224" y="3754410"/>
            <a:ext cx="1635130" cy="2092881"/>
          </a:xfrm>
          <a:prstGeom prst="rect">
            <a:avLst/>
          </a:prstGeom>
        </p:spPr>
        <p:txBody>
          <a:bodyPr wrap="square">
            <a:spAutoFit/>
          </a:bodyPr>
          <a:lstStyle/>
          <a:p>
            <a:pPr algn="ctr" defTabSz="914446">
              <a:spcAft>
                <a:spcPts val="751"/>
              </a:spcAft>
              <a:defRPr/>
            </a:pPr>
            <a:r>
              <a:rPr lang="en-US" sz="2600" dirty="0" err="1">
                <a:solidFill>
                  <a:srgbClr val="000000"/>
                </a:solidFill>
                <a:latin typeface="Times New Roman" panose="02020603050405020304" pitchFamily="18" charset="0"/>
                <a:cs typeface="Times New Roman" panose="02020603050405020304" pitchFamily="18" charset="0"/>
                <a:sym typeface="Arial"/>
              </a:rPr>
              <a:t>Cơ</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quan</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Năng</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lượng</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nguyên</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tử</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Quốc</a:t>
            </a:r>
            <a:r>
              <a:rPr lang="en-US" sz="2600" dirty="0">
                <a:solidFill>
                  <a:srgbClr val="000000"/>
                </a:solidFill>
                <a:latin typeface="Times New Roman" panose="02020603050405020304" pitchFamily="18" charset="0"/>
                <a:cs typeface="Times New Roman" panose="02020603050405020304" pitchFamily="18" charset="0"/>
                <a:sym typeface="Arial"/>
              </a:rPr>
              <a:t> </a:t>
            </a:r>
            <a:r>
              <a:rPr lang="en-US" sz="2600" dirty="0" err="1">
                <a:solidFill>
                  <a:srgbClr val="000000"/>
                </a:solidFill>
                <a:latin typeface="Times New Roman" panose="02020603050405020304" pitchFamily="18" charset="0"/>
                <a:cs typeface="Times New Roman" panose="02020603050405020304" pitchFamily="18" charset="0"/>
                <a:sym typeface="Arial"/>
              </a:rPr>
              <a:t>tế</a:t>
            </a:r>
            <a:endParaRPr lang="en-US" sz="2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7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ppt_w</p:attrName>
                                        </p:attrNameLst>
                                      </p:cBhvr>
                                      <p:tavLst>
                                        <p:tav tm="0" fmla="#ppt_w*sin(2.5*pi*$)">
                                          <p:val>
                                            <p:fltVal val="0"/>
                                          </p:val>
                                        </p:tav>
                                        <p:tav tm="100000">
                                          <p:val>
                                            <p:fltVal val="1"/>
                                          </p:val>
                                        </p:tav>
                                      </p:tavLst>
                                    </p:anim>
                                    <p:anim calcmode="lin" valueType="num">
                                      <p:cBhvr>
                                        <p:cTn id="39" dur="2000" fill="hold"/>
                                        <p:tgtEl>
                                          <p:spTgt spid="11"/>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anim calcmode="lin" valueType="num">
                                      <p:cBhvr>
                                        <p:cTn id="43" dur="2000" fill="hold"/>
                                        <p:tgtEl>
                                          <p:spTgt spid="12"/>
                                        </p:tgtEl>
                                        <p:attrNameLst>
                                          <p:attrName>ppt_w</p:attrName>
                                        </p:attrNameLst>
                                      </p:cBhvr>
                                      <p:tavLst>
                                        <p:tav tm="0" fmla="#ppt_w*sin(2.5*pi*$)">
                                          <p:val>
                                            <p:fltVal val="0"/>
                                          </p:val>
                                        </p:tav>
                                        <p:tav tm="100000">
                                          <p:val>
                                            <p:fltVal val="1"/>
                                          </p:val>
                                        </p:tav>
                                      </p:tavLst>
                                    </p:anim>
                                    <p:anim calcmode="lin" valueType="num">
                                      <p:cBhvr>
                                        <p:cTn id="44" dur="2000" fill="hold"/>
                                        <p:tgtEl>
                                          <p:spTgt spid="12"/>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anim calcmode="lin" valueType="num">
                                      <p:cBhvr>
                                        <p:cTn id="48" dur="2000" fill="hold"/>
                                        <p:tgtEl>
                                          <p:spTgt spid="13"/>
                                        </p:tgtEl>
                                        <p:attrNameLst>
                                          <p:attrName>ppt_w</p:attrName>
                                        </p:attrNameLst>
                                      </p:cBhvr>
                                      <p:tavLst>
                                        <p:tav tm="0" fmla="#ppt_w*sin(2.5*pi*$)">
                                          <p:val>
                                            <p:fltVal val="0"/>
                                          </p:val>
                                        </p:tav>
                                        <p:tav tm="100000">
                                          <p:val>
                                            <p:fltVal val="1"/>
                                          </p:val>
                                        </p:tav>
                                      </p:tavLst>
                                    </p:anim>
                                    <p:anim calcmode="lin" valueType="num">
                                      <p:cBhvr>
                                        <p:cTn id="49" dur="2000" fill="hold"/>
                                        <p:tgtEl>
                                          <p:spTgt spid="13"/>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anim calcmode="lin" valueType="num">
                                      <p:cBhvr>
                                        <p:cTn id="53" dur="2000" fill="hold"/>
                                        <p:tgtEl>
                                          <p:spTgt spid="14"/>
                                        </p:tgtEl>
                                        <p:attrNameLst>
                                          <p:attrName>ppt_w</p:attrName>
                                        </p:attrNameLst>
                                      </p:cBhvr>
                                      <p:tavLst>
                                        <p:tav tm="0" fmla="#ppt_w*sin(2.5*pi*$)">
                                          <p:val>
                                            <p:fltVal val="0"/>
                                          </p:val>
                                        </p:tav>
                                        <p:tav tm="100000">
                                          <p:val>
                                            <p:fltVal val="1"/>
                                          </p:val>
                                        </p:tav>
                                      </p:tavLst>
                                    </p:anim>
                                    <p:anim calcmode="lin" valueType="num">
                                      <p:cBhvr>
                                        <p:cTn id="54" dur="2000" fill="hold"/>
                                        <p:tgtEl>
                                          <p:spTgt spid="14"/>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anim calcmode="lin" valueType="num">
                                      <p:cBhvr>
                                        <p:cTn id="58" dur="2000" fill="hold"/>
                                        <p:tgtEl>
                                          <p:spTgt spid="15"/>
                                        </p:tgtEl>
                                        <p:attrNameLst>
                                          <p:attrName>ppt_w</p:attrName>
                                        </p:attrNameLst>
                                      </p:cBhvr>
                                      <p:tavLst>
                                        <p:tav tm="0" fmla="#ppt_w*sin(2.5*pi*$)">
                                          <p:val>
                                            <p:fltVal val="0"/>
                                          </p:val>
                                        </p:tav>
                                        <p:tav tm="100000">
                                          <p:val>
                                            <p:fltVal val="1"/>
                                          </p:val>
                                        </p:tav>
                                      </p:tavLst>
                                    </p:anim>
                                    <p:anim calcmode="lin" valueType="num">
                                      <p:cBhvr>
                                        <p:cTn id="59" dur="2000" fill="hold"/>
                                        <p:tgtEl>
                                          <p:spTgt spid="15"/>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ppt_w</p:attrName>
                                        </p:attrNameLst>
                                      </p:cBhvr>
                                      <p:tavLst>
                                        <p:tav tm="0" fmla="#ppt_w*sin(2.5*pi*$)">
                                          <p:val>
                                            <p:fltVal val="0"/>
                                          </p:val>
                                        </p:tav>
                                        <p:tav tm="100000">
                                          <p:val>
                                            <p:fltVal val="1"/>
                                          </p:val>
                                        </p:tav>
                                      </p:tavLst>
                                    </p:anim>
                                    <p:anim calcmode="lin" valueType="num">
                                      <p:cBhvr>
                                        <p:cTn id="69" dur="2000" fill="hold"/>
                                        <p:tgtEl>
                                          <p:spTgt spid="18"/>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2000"/>
                                        <p:tgtEl>
                                          <p:spTgt spid="19"/>
                                        </p:tgtEl>
                                      </p:cBhvr>
                                    </p:animEffect>
                                    <p:anim calcmode="lin" valueType="num">
                                      <p:cBhvr>
                                        <p:cTn id="73" dur="2000" fill="hold"/>
                                        <p:tgtEl>
                                          <p:spTgt spid="19"/>
                                        </p:tgtEl>
                                        <p:attrNameLst>
                                          <p:attrName>ppt_w</p:attrName>
                                        </p:attrNameLst>
                                      </p:cBhvr>
                                      <p:tavLst>
                                        <p:tav tm="0" fmla="#ppt_w*sin(2.5*pi*$)">
                                          <p:val>
                                            <p:fltVal val="0"/>
                                          </p:val>
                                        </p:tav>
                                        <p:tav tm="100000">
                                          <p:val>
                                            <p:fltVal val="1"/>
                                          </p:val>
                                        </p:tav>
                                      </p:tavLst>
                                    </p:anim>
                                    <p:anim calcmode="lin" valueType="num">
                                      <p:cBhvr>
                                        <p:cTn id="74" dur="2000" fill="hold"/>
                                        <p:tgtEl>
                                          <p:spTgt spid="19"/>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2000"/>
                                        <p:tgtEl>
                                          <p:spTgt spid="20"/>
                                        </p:tgtEl>
                                      </p:cBhvr>
                                    </p:animEffect>
                                    <p:anim calcmode="lin" valueType="num">
                                      <p:cBhvr>
                                        <p:cTn id="78" dur="2000" fill="hold"/>
                                        <p:tgtEl>
                                          <p:spTgt spid="20"/>
                                        </p:tgtEl>
                                        <p:attrNameLst>
                                          <p:attrName>ppt_w</p:attrName>
                                        </p:attrNameLst>
                                      </p:cBhvr>
                                      <p:tavLst>
                                        <p:tav tm="0" fmla="#ppt_w*sin(2.5*pi*$)">
                                          <p:val>
                                            <p:fltVal val="0"/>
                                          </p:val>
                                        </p:tav>
                                        <p:tav tm="100000">
                                          <p:val>
                                            <p:fltVal val="1"/>
                                          </p:val>
                                        </p:tav>
                                      </p:tavLst>
                                    </p:anim>
                                    <p:anim calcmode="lin" valueType="num">
                                      <p:cBhvr>
                                        <p:cTn id="79" dur="2000" fill="hold"/>
                                        <p:tgtEl>
                                          <p:spTgt spid="20"/>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2000"/>
                                        <p:tgtEl>
                                          <p:spTgt spid="21"/>
                                        </p:tgtEl>
                                      </p:cBhvr>
                                    </p:animEffect>
                                    <p:anim calcmode="lin" valueType="num">
                                      <p:cBhvr>
                                        <p:cTn id="83" dur="2000" fill="hold"/>
                                        <p:tgtEl>
                                          <p:spTgt spid="21"/>
                                        </p:tgtEl>
                                        <p:attrNameLst>
                                          <p:attrName>ppt_w</p:attrName>
                                        </p:attrNameLst>
                                      </p:cBhvr>
                                      <p:tavLst>
                                        <p:tav tm="0" fmla="#ppt_w*sin(2.5*pi*$)">
                                          <p:val>
                                            <p:fltVal val="0"/>
                                          </p:val>
                                        </p:tav>
                                        <p:tav tm="100000">
                                          <p:val>
                                            <p:fltVal val="1"/>
                                          </p:val>
                                        </p:tav>
                                      </p:tavLst>
                                    </p:anim>
                                    <p:anim calcmode="lin" valueType="num">
                                      <p:cBhvr>
                                        <p:cTn id="84" dur="2000" fill="hold"/>
                                        <p:tgtEl>
                                          <p:spTgt spid="21"/>
                                        </p:tgtEl>
                                        <p:attrNameLst>
                                          <p:attrName>ppt_h</p:attrName>
                                        </p:attrNameLst>
                                      </p:cBhvr>
                                      <p:tavLst>
                                        <p:tav tm="0">
                                          <p:val>
                                            <p:strVal val="#ppt_h"/>
                                          </p:val>
                                        </p:tav>
                                        <p:tav tm="100000">
                                          <p:val>
                                            <p:strVal val="#ppt_h"/>
                                          </p:val>
                                        </p:tav>
                                      </p:tavLst>
                                    </p:anim>
                                  </p:childTnLst>
                                </p:cTn>
                              </p:par>
                              <p:par>
                                <p:cTn id="85" presetID="45"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2000"/>
                                        <p:tgtEl>
                                          <p:spTgt spid="22"/>
                                        </p:tgtEl>
                                      </p:cBhvr>
                                    </p:animEffect>
                                    <p:anim calcmode="lin" valueType="num">
                                      <p:cBhvr>
                                        <p:cTn id="88" dur="2000" fill="hold"/>
                                        <p:tgtEl>
                                          <p:spTgt spid="22"/>
                                        </p:tgtEl>
                                        <p:attrNameLst>
                                          <p:attrName>ppt_w</p:attrName>
                                        </p:attrNameLst>
                                      </p:cBhvr>
                                      <p:tavLst>
                                        <p:tav tm="0" fmla="#ppt_w*sin(2.5*pi*$)">
                                          <p:val>
                                            <p:fltVal val="0"/>
                                          </p:val>
                                        </p:tav>
                                        <p:tav tm="100000">
                                          <p:val>
                                            <p:fltVal val="1"/>
                                          </p:val>
                                        </p:tav>
                                      </p:tavLst>
                                    </p:anim>
                                    <p:anim calcmode="lin" valueType="num">
                                      <p:cBhvr>
                                        <p:cTn id="89" dur="2000" fill="hold"/>
                                        <p:tgtEl>
                                          <p:spTgt spid="22"/>
                                        </p:tgtEl>
                                        <p:attrNameLst>
                                          <p:attrName>ppt_h</p:attrName>
                                        </p:attrNameLst>
                                      </p:cBhvr>
                                      <p:tavLst>
                                        <p:tav tm="0">
                                          <p:val>
                                            <p:strVal val="#ppt_h"/>
                                          </p:val>
                                        </p:tav>
                                        <p:tav tm="100000">
                                          <p:val>
                                            <p:strVal val="#ppt_h"/>
                                          </p:val>
                                        </p:tav>
                                      </p:tavLst>
                                    </p:anim>
                                  </p:childTnLst>
                                </p:cTn>
                              </p:par>
                              <p:par>
                                <p:cTn id="90" presetID="45"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2000"/>
                                        <p:tgtEl>
                                          <p:spTgt spid="23"/>
                                        </p:tgtEl>
                                      </p:cBhvr>
                                    </p:animEffect>
                                    <p:anim calcmode="lin" valueType="num">
                                      <p:cBhvr>
                                        <p:cTn id="93" dur="2000" fill="hold"/>
                                        <p:tgtEl>
                                          <p:spTgt spid="23"/>
                                        </p:tgtEl>
                                        <p:attrNameLst>
                                          <p:attrName>ppt_w</p:attrName>
                                        </p:attrNameLst>
                                      </p:cBhvr>
                                      <p:tavLst>
                                        <p:tav tm="0" fmla="#ppt_w*sin(2.5*pi*$)">
                                          <p:val>
                                            <p:fltVal val="0"/>
                                          </p:val>
                                        </p:tav>
                                        <p:tav tm="100000">
                                          <p:val>
                                            <p:fltVal val="1"/>
                                          </p:val>
                                        </p:tav>
                                      </p:tavLst>
                                    </p:anim>
                                    <p:anim calcmode="lin" valueType="num">
                                      <p:cBhvr>
                                        <p:cTn id="94" dur="2000" fill="hold"/>
                                        <p:tgtEl>
                                          <p:spTgt spid="23"/>
                                        </p:tgtEl>
                                        <p:attrNameLst>
                                          <p:attrName>ppt_h</p:attrName>
                                        </p:attrNameLst>
                                      </p:cBhvr>
                                      <p:tavLst>
                                        <p:tav tm="0">
                                          <p:val>
                                            <p:strVal val="#ppt_h"/>
                                          </p:val>
                                        </p:tav>
                                        <p:tav tm="100000">
                                          <p:val>
                                            <p:strVal val="#ppt_h"/>
                                          </p:val>
                                        </p:tav>
                                      </p:tavLst>
                                    </p:anim>
                                  </p:childTnLst>
                                </p:cTn>
                              </p:par>
                              <p:par>
                                <p:cTn id="95" presetID="45"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2000"/>
                                        <p:tgtEl>
                                          <p:spTgt spid="24"/>
                                        </p:tgtEl>
                                      </p:cBhvr>
                                    </p:animEffect>
                                    <p:anim calcmode="lin" valueType="num">
                                      <p:cBhvr>
                                        <p:cTn id="98" dur="2000" fill="hold"/>
                                        <p:tgtEl>
                                          <p:spTgt spid="24"/>
                                        </p:tgtEl>
                                        <p:attrNameLst>
                                          <p:attrName>ppt_w</p:attrName>
                                        </p:attrNameLst>
                                      </p:cBhvr>
                                      <p:tavLst>
                                        <p:tav tm="0" fmla="#ppt_w*sin(2.5*pi*$)">
                                          <p:val>
                                            <p:fltVal val="0"/>
                                          </p:val>
                                        </p:tav>
                                        <p:tav tm="100000">
                                          <p:val>
                                            <p:fltVal val="1"/>
                                          </p:val>
                                        </p:tav>
                                      </p:tavLst>
                                    </p:anim>
                                    <p:anim calcmode="lin" valueType="num">
                                      <p:cBhvr>
                                        <p:cTn id="99" dur="2000" fill="hold"/>
                                        <p:tgtEl>
                                          <p:spTgt spid="24"/>
                                        </p:tgtEl>
                                        <p:attrNameLst>
                                          <p:attrName>ppt_h</p:attrName>
                                        </p:attrNameLst>
                                      </p:cBhvr>
                                      <p:tavLst>
                                        <p:tav tm="0">
                                          <p:val>
                                            <p:strVal val="#ppt_h"/>
                                          </p:val>
                                        </p:tav>
                                        <p:tav tm="100000">
                                          <p:val>
                                            <p:strVal val="#ppt_h"/>
                                          </p:val>
                                        </p:tav>
                                      </p:tavLst>
                                    </p:anim>
                                  </p:childTnLst>
                                </p:cTn>
                              </p:par>
                              <p:par>
                                <p:cTn id="100" presetID="45" presetClass="entr" presetSubtype="0"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2000"/>
                                        <p:tgtEl>
                                          <p:spTgt spid="25"/>
                                        </p:tgtEl>
                                      </p:cBhvr>
                                    </p:animEffect>
                                    <p:anim calcmode="lin" valueType="num">
                                      <p:cBhvr>
                                        <p:cTn id="103" dur="2000" fill="hold"/>
                                        <p:tgtEl>
                                          <p:spTgt spid="25"/>
                                        </p:tgtEl>
                                        <p:attrNameLst>
                                          <p:attrName>ppt_w</p:attrName>
                                        </p:attrNameLst>
                                      </p:cBhvr>
                                      <p:tavLst>
                                        <p:tav tm="0" fmla="#ppt_w*sin(2.5*pi*$)">
                                          <p:val>
                                            <p:fltVal val="0"/>
                                          </p:val>
                                        </p:tav>
                                        <p:tav tm="100000">
                                          <p:val>
                                            <p:fltVal val="1"/>
                                          </p:val>
                                        </p:tav>
                                      </p:tavLst>
                                    </p:anim>
                                    <p:anim calcmode="lin" valueType="num">
                                      <p:cBhvr>
                                        <p:cTn id="104"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P spid="15" grpId="0" animBg="1"/>
      <p:bldP spid="16" grpId="0"/>
      <p:bldP spid="18" grpId="0" animBg="1"/>
      <p:bldP spid="19" grpId="0"/>
      <p:bldP spid="20" grpId="0" animBg="1"/>
      <p:bldP spid="21" grpId="0"/>
      <p:bldP spid="22" grpId="0" animBg="1"/>
      <p:bldP spid="23" grpId="0"/>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75D7469C-CC62-7157-588D-34E9FF3F9FC9}"/>
              </a:ext>
            </a:extLst>
          </p:cNvPr>
          <p:cNvGrpSpPr/>
          <p:nvPr/>
        </p:nvGrpSpPr>
        <p:grpSpPr>
          <a:xfrm>
            <a:off x="305335" y="1554839"/>
            <a:ext cx="11477876" cy="4446115"/>
            <a:chOff x="0" y="0"/>
            <a:chExt cx="4534469" cy="1756490"/>
          </a:xfrm>
        </p:grpSpPr>
        <p:sp>
          <p:nvSpPr>
            <p:cNvPr id="3" name="Freeform 16">
              <a:extLst>
                <a:ext uri="{FF2B5EF4-FFF2-40B4-BE49-F238E27FC236}">
                  <a16:creationId xmlns:a16="http://schemas.microsoft.com/office/drawing/2014/main" id="{5A4ED136-9434-93E5-CF1E-288FE1701862}"/>
                </a:ext>
              </a:extLst>
            </p:cNvPr>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txBody>
            <a:bodyPr/>
            <a:lstStyle/>
            <a:p>
              <a:endParaRPr lang="en-US"/>
            </a:p>
          </p:txBody>
        </p:sp>
        <p:sp>
          <p:nvSpPr>
            <p:cNvPr id="4" name="TextBox 17">
              <a:extLst>
                <a:ext uri="{FF2B5EF4-FFF2-40B4-BE49-F238E27FC236}">
                  <a16:creationId xmlns:a16="http://schemas.microsoft.com/office/drawing/2014/main" id="{74826C5E-690B-6082-7643-4A6F877B2C9E}"/>
                </a:ext>
              </a:extLst>
            </p:cNvPr>
            <p:cNvSpPr txBox="1"/>
            <p:nvPr/>
          </p:nvSpPr>
          <p:spPr>
            <a:xfrm>
              <a:off x="0" y="-38100"/>
              <a:ext cx="4534469" cy="179459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cs typeface="Arial"/>
                <a:sym typeface="Arial"/>
              </a:endParaRPr>
            </a:p>
          </p:txBody>
        </p:sp>
      </p:grpSp>
      <p:sp>
        <p:nvSpPr>
          <p:cNvPr id="5" name="Freeform 2">
            <a:extLst>
              <a:ext uri="{FF2B5EF4-FFF2-40B4-BE49-F238E27FC236}">
                <a16:creationId xmlns:a16="http://schemas.microsoft.com/office/drawing/2014/main" id="{29822382-C4A3-337C-A87A-2746C36A47FC}"/>
              </a:ext>
            </a:extLst>
          </p:cNvPr>
          <p:cNvSpPr/>
          <p:nvPr/>
        </p:nvSpPr>
        <p:spPr>
          <a:xfrm>
            <a:off x="10685"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445054" y="1364057"/>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EU</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Freeform 3">
            <a:extLst>
              <a:ext uri="{FF2B5EF4-FFF2-40B4-BE49-F238E27FC236}">
                <a16:creationId xmlns:a16="http://schemas.microsoft.com/office/drawing/2014/main" id="{9C142EF3-6F54-9FEF-3EAA-67978A8049FB}"/>
              </a:ext>
            </a:extLst>
          </p:cNvPr>
          <p:cNvSpPr/>
          <p:nvPr/>
        </p:nvSpPr>
        <p:spPr>
          <a:xfrm>
            <a:off x="1594492" y="133949"/>
            <a:ext cx="2317109" cy="310403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2064766" y="844803"/>
            <a:ext cx="1575437" cy="1323632"/>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Liên</a:t>
            </a:r>
            <a:r>
              <a:rPr lang="en-US" sz="2667" dirty="0">
                <a:solidFill>
                  <a:srgbClr val="000000"/>
                </a:solidFill>
                <a:latin typeface="Times New Roman" panose="02020603050405020304" pitchFamily="18" charset="0"/>
                <a:cs typeface="Times New Roman" panose="02020603050405020304" pitchFamily="18" charset="0"/>
                <a:sym typeface="Arial"/>
              </a:rPr>
              <a:t> minh </a:t>
            </a:r>
            <a:r>
              <a:rPr lang="en-US" sz="2667" dirty="0" err="1">
                <a:solidFill>
                  <a:srgbClr val="000000"/>
                </a:solidFill>
                <a:latin typeface="Times New Roman" panose="02020603050405020304" pitchFamily="18" charset="0"/>
                <a:cs typeface="Times New Roman" panose="02020603050405020304" pitchFamily="18" charset="0"/>
                <a:sym typeface="Arial"/>
              </a:rPr>
              <a:t>châu</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Âu</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6" name="Freeform 2">
            <a:extLst>
              <a:ext uri="{FF2B5EF4-FFF2-40B4-BE49-F238E27FC236}">
                <a16:creationId xmlns:a16="http://schemas.microsoft.com/office/drawing/2014/main" id="{29822382-C4A3-337C-A87A-2746C36A47FC}"/>
              </a:ext>
            </a:extLst>
          </p:cNvPr>
          <p:cNvSpPr/>
          <p:nvPr/>
        </p:nvSpPr>
        <p:spPr>
          <a:xfrm>
            <a:off x="3936377" y="137855"/>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7" name="Rectangle 16"/>
          <p:cNvSpPr/>
          <p:nvPr/>
        </p:nvSpPr>
        <p:spPr>
          <a:xfrm>
            <a:off x="4370745" y="1365750"/>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IAEA</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8" name="Freeform 3">
            <a:extLst>
              <a:ext uri="{FF2B5EF4-FFF2-40B4-BE49-F238E27FC236}">
                <a16:creationId xmlns:a16="http://schemas.microsoft.com/office/drawing/2014/main" id="{9C142EF3-6F54-9FEF-3EAA-67978A8049FB}"/>
              </a:ext>
            </a:extLst>
          </p:cNvPr>
          <p:cNvSpPr/>
          <p:nvPr/>
        </p:nvSpPr>
        <p:spPr>
          <a:xfrm>
            <a:off x="5520183" y="135643"/>
            <a:ext cx="2317109" cy="310403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6067349" y="591654"/>
            <a:ext cx="1456670" cy="1733488"/>
          </a:xfrm>
          <a:prstGeom prst="rect">
            <a:avLst/>
          </a:prstGeom>
        </p:spPr>
        <p:txBody>
          <a:bodyPr wrap="square">
            <a:spAutoFit/>
          </a:bodyPr>
          <a:lstStyle/>
          <a:p>
            <a:pPr algn="ctr" defTabSz="914446">
              <a:spcAft>
                <a:spcPts val="751"/>
              </a:spcAft>
              <a:defRPr/>
            </a:pPr>
            <a:r>
              <a:rPr lang="en-US" sz="2133" dirty="0" err="1">
                <a:solidFill>
                  <a:srgbClr val="000000"/>
                </a:solidFill>
                <a:latin typeface="Times New Roman" panose="02020603050405020304" pitchFamily="18" charset="0"/>
                <a:cs typeface="Times New Roman" panose="02020603050405020304" pitchFamily="18" charset="0"/>
                <a:sym typeface="Arial"/>
              </a:rPr>
              <a:t>Cơ</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quan</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Năng</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lượng</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nguyên</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tử</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Quốc</a:t>
            </a:r>
            <a:r>
              <a:rPr lang="en-US" sz="2133" dirty="0">
                <a:solidFill>
                  <a:srgbClr val="000000"/>
                </a:solidFill>
                <a:latin typeface="Times New Roman" panose="02020603050405020304" pitchFamily="18" charset="0"/>
                <a:cs typeface="Times New Roman" panose="02020603050405020304" pitchFamily="18" charset="0"/>
                <a:sym typeface="Arial"/>
              </a:rPr>
              <a:t> </a:t>
            </a:r>
            <a:r>
              <a:rPr lang="en-US" sz="2133" dirty="0" err="1">
                <a:solidFill>
                  <a:srgbClr val="000000"/>
                </a:solidFill>
                <a:latin typeface="Times New Roman" panose="02020603050405020304" pitchFamily="18" charset="0"/>
                <a:cs typeface="Times New Roman" panose="02020603050405020304" pitchFamily="18" charset="0"/>
                <a:sym typeface="Arial"/>
              </a:rPr>
              <a:t>tế</a:t>
            </a:r>
            <a:endParaRPr lang="en-US" sz="2133"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Freeform 2">
            <a:extLst>
              <a:ext uri="{FF2B5EF4-FFF2-40B4-BE49-F238E27FC236}">
                <a16:creationId xmlns:a16="http://schemas.microsoft.com/office/drawing/2014/main" id="{29822382-C4A3-337C-A87A-2746C36A47FC}"/>
              </a:ext>
            </a:extLst>
          </p:cNvPr>
          <p:cNvSpPr/>
          <p:nvPr/>
        </p:nvSpPr>
        <p:spPr>
          <a:xfrm>
            <a:off x="2073063" y="3336122"/>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2286000" y="4564018"/>
            <a:ext cx="1863314"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UNICEF</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2" name="Freeform 3">
            <a:extLst>
              <a:ext uri="{FF2B5EF4-FFF2-40B4-BE49-F238E27FC236}">
                <a16:creationId xmlns:a16="http://schemas.microsoft.com/office/drawing/2014/main" id="{9C142EF3-6F54-9FEF-3EAA-67978A8049FB}"/>
              </a:ext>
            </a:extLst>
          </p:cNvPr>
          <p:cNvSpPr/>
          <p:nvPr/>
        </p:nvSpPr>
        <p:spPr>
          <a:xfrm>
            <a:off x="3656869" y="3333910"/>
            <a:ext cx="2317109" cy="310403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4341521" y="3893267"/>
            <a:ext cx="1384743" cy="1734064"/>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Quỹ</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nhi</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đồng</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liên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hợp</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quốc</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4" name="Freeform 2">
            <a:extLst>
              <a:ext uri="{FF2B5EF4-FFF2-40B4-BE49-F238E27FC236}">
                <a16:creationId xmlns:a16="http://schemas.microsoft.com/office/drawing/2014/main" id="{29822382-C4A3-337C-A87A-2746C36A47FC}"/>
              </a:ext>
            </a:extLst>
          </p:cNvPr>
          <p:cNvSpPr/>
          <p:nvPr/>
        </p:nvSpPr>
        <p:spPr>
          <a:xfrm>
            <a:off x="5998754" y="3337815"/>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5" name="Rectangle 24"/>
          <p:cNvSpPr/>
          <p:nvPr/>
        </p:nvSpPr>
        <p:spPr>
          <a:xfrm>
            <a:off x="6433123" y="4565711"/>
            <a:ext cx="1310815"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WHO</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6" name="Freeform 3">
            <a:extLst>
              <a:ext uri="{FF2B5EF4-FFF2-40B4-BE49-F238E27FC236}">
                <a16:creationId xmlns:a16="http://schemas.microsoft.com/office/drawing/2014/main" id="{9C142EF3-6F54-9FEF-3EAA-67978A8049FB}"/>
              </a:ext>
            </a:extLst>
          </p:cNvPr>
          <p:cNvSpPr/>
          <p:nvPr/>
        </p:nvSpPr>
        <p:spPr>
          <a:xfrm>
            <a:off x="7582560" y="3335603"/>
            <a:ext cx="2317109" cy="310403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7" name="Rectangle 26"/>
          <p:cNvSpPr/>
          <p:nvPr/>
        </p:nvSpPr>
        <p:spPr>
          <a:xfrm>
            <a:off x="8302539" y="4160006"/>
            <a:ext cx="1311699" cy="1200329"/>
          </a:xfrm>
          <a:prstGeom prst="rect">
            <a:avLst/>
          </a:prstGeom>
        </p:spPr>
        <p:txBody>
          <a:bodyPr wrap="square">
            <a:spAutoFit/>
          </a:bodyPr>
          <a:lstStyle/>
          <a:p>
            <a:pPr algn="ctr" defTabSz="914446">
              <a:spcAft>
                <a:spcPts val="751"/>
              </a:spcAft>
              <a:defRPr/>
            </a:pPr>
            <a:r>
              <a:rPr lang="en-US" sz="2400" dirty="0" err="1">
                <a:solidFill>
                  <a:srgbClr val="000000"/>
                </a:solidFill>
                <a:latin typeface="Times New Roman" panose="02020603050405020304" pitchFamily="18" charset="0"/>
                <a:cs typeface="Times New Roman" panose="02020603050405020304" pitchFamily="18" charset="0"/>
                <a:sym typeface="Arial"/>
              </a:rPr>
              <a:t>Tổ</a:t>
            </a:r>
            <a:r>
              <a:rPr lang="en-US" sz="2400" dirty="0">
                <a:solidFill>
                  <a:srgbClr val="000000"/>
                </a:solidFill>
                <a:latin typeface="Times New Roman" panose="02020603050405020304" pitchFamily="18" charset="0"/>
                <a:cs typeface="Times New Roman" panose="02020603050405020304" pitchFamily="18" charset="0"/>
                <a:sym typeface="Arial"/>
              </a:rPr>
              <a:t> </a:t>
            </a:r>
            <a:r>
              <a:rPr lang="en-US" sz="2400" dirty="0" err="1">
                <a:solidFill>
                  <a:srgbClr val="000000"/>
                </a:solidFill>
                <a:latin typeface="Times New Roman" panose="02020603050405020304" pitchFamily="18" charset="0"/>
                <a:cs typeface="Times New Roman" panose="02020603050405020304" pitchFamily="18" charset="0"/>
                <a:sym typeface="Arial"/>
              </a:rPr>
              <a:t>chức</a:t>
            </a:r>
            <a:r>
              <a:rPr lang="en-US" sz="2400" dirty="0">
                <a:solidFill>
                  <a:srgbClr val="000000"/>
                </a:solidFill>
                <a:latin typeface="Times New Roman" panose="02020603050405020304" pitchFamily="18" charset="0"/>
                <a:cs typeface="Times New Roman" panose="02020603050405020304" pitchFamily="18" charset="0"/>
                <a:sym typeface="Arial"/>
              </a:rPr>
              <a:t> Y </a:t>
            </a:r>
            <a:r>
              <a:rPr lang="en-US" sz="2400" dirty="0" err="1">
                <a:solidFill>
                  <a:srgbClr val="000000"/>
                </a:solidFill>
                <a:latin typeface="Times New Roman" panose="02020603050405020304" pitchFamily="18" charset="0"/>
                <a:cs typeface="Times New Roman" panose="02020603050405020304" pitchFamily="18" charset="0"/>
                <a:sym typeface="Arial"/>
              </a:rPr>
              <a:t>tế</a:t>
            </a:r>
            <a:r>
              <a:rPr lang="en-US" sz="2400" dirty="0">
                <a:solidFill>
                  <a:srgbClr val="000000"/>
                </a:solidFill>
                <a:latin typeface="Times New Roman" panose="02020603050405020304" pitchFamily="18" charset="0"/>
                <a:cs typeface="Times New Roman" panose="02020603050405020304" pitchFamily="18" charset="0"/>
                <a:sym typeface="Arial"/>
              </a:rPr>
              <a:t> </a:t>
            </a:r>
            <a:r>
              <a:rPr lang="en-US" sz="2400" dirty="0" err="1">
                <a:solidFill>
                  <a:srgbClr val="000000"/>
                </a:solidFill>
                <a:latin typeface="Times New Roman" panose="02020603050405020304" pitchFamily="18" charset="0"/>
                <a:cs typeface="Times New Roman" panose="02020603050405020304" pitchFamily="18" charset="0"/>
                <a:sym typeface="Arial"/>
              </a:rPr>
              <a:t>Thế</a:t>
            </a:r>
            <a:r>
              <a:rPr lang="en-US" sz="2400" dirty="0">
                <a:solidFill>
                  <a:srgbClr val="000000"/>
                </a:solidFill>
                <a:latin typeface="Times New Roman" panose="02020603050405020304" pitchFamily="18" charset="0"/>
                <a:cs typeface="Times New Roman" panose="02020603050405020304" pitchFamily="18" charset="0"/>
                <a:sym typeface="Arial"/>
              </a:rPr>
              <a:t> </a:t>
            </a:r>
            <a:r>
              <a:rPr lang="en-US" sz="2400" dirty="0" err="1">
                <a:solidFill>
                  <a:srgbClr val="000000"/>
                </a:solidFill>
                <a:latin typeface="Times New Roman" panose="02020603050405020304" pitchFamily="18" charset="0"/>
                <a:cs typeface="Times New Roman" panose="02020603050405020304" pitchFamily="18" charset="0"/>
                <a:sym typeface="Arial"/>
              </a:rPr>
              <a:t>giới</a:t>
            </a:r>
            <a:endParaRPr lang="en-US" sz="2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8" name="Freeform 2">
            <a:extLst>
              <a:ext uri="{FF2B5EF4-FFF2-40B4-BE49-F238E27FC236}">
                <a16:creationId xmlns:a16="http://schemas.microsoft.com/office/drawing/2014/main" id="{29822382-C4A3-337C-A87A-2746C36A47FC}"/>
              </a:ext>
            </a:extLst>
          </p:cNvPr>
          <p:cNvSpPr/>
          <p:nvPr/>
        </p:nvSpPr>
        <p:spPr>
          <a:xfrm>
            <a:off x="7901928" y="136161"/>
            <a:ext cx="2326115" cy="3101827"/>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Rectangle 28"/>
          <p:cNvSpPr/>
          <p:nvPr/>
        </p:nvSpPr>
        <p:spPr>
          <a:xfrm>
            <a:off x="8105670" y="1364056"/>
            <a:ext cx="1891746" cy="584775"/>
          </a:xfrm>
          <a:prstGeom prst="rect">
            <a:avLst/>
          </a:prstGeom>
        </p:spPr>
        <p:txBody>
          <a:bodyPr wrap="square">
            <a:spAutoFit/>
          </a:bodyPr>
          <a:lstStyle/>
          <a:p>
            <a:pPr algn="ctr" defTabSz="1219261">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ABD</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0" name="Freeform 3">
            <a:extLst>
              <a:ext uri="{FF2B5EF4-FFF2-40B4-BE49-F238E27FC236}">
                <a16:creationId xmlns:a16="http://schemas.microsoft.com/office/drawing/2014/main" id="{9C142EF3-6F54-9FEF-3EAA-67978A8049FB}"/>
              </a:ext>
            </a:extLst>
          </p:cNvPr>
          <p:cNvSpPr/>
          <p:nvPr/>
        </p:nvSpPr>
        <p:spPr>
          <a:xfrm>
            <a:off x="9485734" y="133949"/>
            <a:ext cx="2317109" cy="310403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stretch>
              <a:fillRect/>
            </a:stretch>
          </a:blipFill>
        </p:spPr>
        <p:txBody>
          <a:bodyPr/>
          <a:lstStyle/>
          <a:p>
            <a:pPr algn="ctr" defTabSz="609630">
              <a:defRPr/>
            </a:pPr>
            <a:endParaRPr lang="en-US" sz="667" dirty="0">
              <a:solidFill>
                <a:prstClr val="black"/>
              </a:solidFill>
              <a:latin typeface="Times New Roman" panose="02020603050405020304" pitchFamily="18" charset="0"/>
              <a:cs typeface="Times New Roman" panose="02020603050405020304" pitchFamily="18" charset="0"/>
              <a:sym typeface="Arial"/>
            </a:endParaRPr>
          </a:p>
        </p:txBody>
      </p:sp>
      <p:sp>
        <p:nvSpPr>
          <p:cNvPr id="31" name="Rectangle 30"/>
          <p:cNvSpPr/>
          <p:nvPr/>
        </p:nvSpPr>
        <p:spPr>
          <a:xfrm>
            <a:off x="10078082" y="764897"/>
            <a:ext cx="1575437" cy="1734064"/>
          </a:xfrm>
          <a:prstGeom prst="rect">
            <a:avLst/>
          </a:prstGeom>
        </p:spPr>
        <p:txBody>
          <a:bodyPr wrap="square">
            <a:spAutoFit/>
          </a:bodyPr>
          <a:lstStyle/>
          <a:p>
            <a:pPr algn="ctr" defTabSz="914446">
              <a:spcAft>
                <a:spcPts val="751"/>
              </a:spcAft>
              <a:defRPr/>
            </a:pPr>
            <a:r>
              <a:rPr lang="en-US" sz="2667" dirty="0" err="1">
                <a:solidFill>
                  <a:srgbClr val="000000"/>
                </a:solidFill>
                <a:latin typeface="Times New Roman" panose="02020603050405020304" pitchFamily="18" charset="0"/>
                <a:cs typeface="Times New Roman" panose="02020603050405020304" pitchFamily="18" charset="0"/>
                <a:sym typeface="Arial"/>
              </a:rPr>
              <a:t>Ngân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hàng</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phát</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triển</a:t>
            </a:r>
            <a:r>
              <a:rPr lang="en-US" sz="2667" dirty="0">
                <a:solidFill>
                  <a:srgbClr val="000000"/>
                </a:solidFill>
                <a:latin typeface="Times New Roman" panose="02020603050405020304" pitchFamily="18" charset="0"/>
                <a:cs typeface="Times New Roman" panose="02020603050405020304" pitchFamily="18" charset="0"/>
                <a:sym typeface="Arial"/>
              </a:rPr>
              <a:t> </a:t>
            </a:r>
            <a:r>
              <a:rPr lang="en-US" sz="2667" dirty="0" err="1">
                <a:solidFill>
                  <a:srgbClr val="000000"/>
                </a:solidFill>
                <a:latin typeface="Times New Roman" panose="02020603050405020304" pitchFamily="18" charset="0"/>
                <a:cs typeface="Times New Roman" panose="02020603050405020304" pitchFamily="18" charset="0"/>
                <a:sym typeface="Arial"/>
              </a:rPr>
              <a:t>châu</a:t>
            </a:r>
            <a:r>
              <a:rPr lang="en-US" sz="2667" dirty="0">
                <a:solidFill>
                  <a:srgbClr val="000000"/>
                </a:solidFill>
                <a:latin typeface="Times New Roman" panose="02020603050405020304" pitchFamily="18" charset="0"/>
                <a:cs typeface="Times New Roman" panose="02020603050405020304" pitchFamily="18" charset="0"/>
                <a:sym typeface="Arial"/>
              </a:rPr>
              <a:t> Á</a:t>
            </a:r>
            <a:endParaRPr lang="en-US" sz="2667"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0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ircle(in)">
                                      <p:cBhvr>
                                        <p:cTn id="35" dur="2000"/>
                                        <p:tgtEl>
                                          <p:spTgt spid="2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in)">
                                      <p:cBhvr>
                                        <p:cTn id="38" dur="2000"/>
                                        <p:tgtEl>
                                          <p:spTgt spid="28"/>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ircle(in)">
                                      <p:cBhvr>
                                        <p:cTn id="49" dur="2000"/>
                                        <p:tgtEl>
                                          <p:spTgt spid="2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2000"/>
                                        <p:tgtEl>
                                          <p:spTgt spid="2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ircle(in)">
                                      <p:cBhvr>
                                        <p:cTn id="58" dur="20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ircle(in)">
                                      <p:cBhvr>
                                        <p:cTn id="63" dur="2000"/>
                                        <p:tgtEl>
                                          <p:spTgt spid="26"/>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circle(in)">
                                      <p:cBhvr>
                                        <p:cTn id="69" dur="2000"/>
                                        <p:tgtEl>
                                          <p:spTgt spid="25"/>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ircle(in)">
                                      <p:cBhvr>
                                        <p:cTn id="7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460722" y="402045"/>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460722" y="1100247"/>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8</a:t>
            </a:r>
          </a:p>
          <a:p>
            <a:pPr algn="ctr"/>
            <a:r>
              <a:rPr lang="en-US" sz="4400" dirty="0" err="1">
                <a:latin typeface="#9Slide07 SVNA Love Of Thunder" panose="02040603050506020204" pitchFamily="18" charset="0"/>
                <a:cs typeface="Times New Roman" panose="02020603050405020304" pitchFamily="18" charset="0"/>
              </a:rPr>
              <a:t>Tiếng</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nói</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của</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lương</a:t>
            </a:r>
            <a:r>
              <a:rPr lang="en-US" sz="4400" dirty="0">
                <a:latin typeface="#9Slide07 SVNA Love Of Thunder" panose="02040603050506020204" pitchFamily="18" charset="0"/>
                <a:cs typeface="Times New Roman" panose="02020603050405020304" pitchFamily="18" charset="0"/>
              </a:rPr>
              <a:t> tri</a:t>
            </a:r>
          </a:p>
        </p:txBody>
      </p:sp>
      <p:sp>
        <p:nvSpPr>
          <p:cNvPr id="7" name="TextBox 6">
            <a:extLst>
              <a:ext uri="{FF2B5EF4-FFF2-40B4-BE49-F238E27FC236}">
                <a16:creationId xmlns:a16="http://schemas.microsoft.com/office/drawing/2014/main" id="{A27F1B82-7D24-758F-66B7-2A8D89D3F018}"/>
              </a:ext>
            </a:extLst>
          </p:cNvPr>
          <p:cNvSpPr txBox="1"/>
          <p:nvPr/>
        </p:nvSpPr>
        <p:spPr>
          <a:xfrm>
            <a:off x="1222016" y="3881970"/>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3">
            <a:extLst>
              <a:ext uri="{FF2B5EF4-FFF2-40B4-BE49-F238E27FC236}">
                <a16:creationId xmlns:a16="http://schemas.microsoft.com/office/drawing/2014/main" id="{B8B92B19-0AF9-9DA0-0C98-30AAE7CC2FE9}"/>
              </a:ext>
            </a:extLst>
          </p:cNvPr>
          <p:cNvSpPr/>
          <p:nvPr/>
        </p:nvSpPr>
        <p:spPr>
          <a:xfrm>
            <a:off x="7898050" y="2511104"/>
            <a:ext cx="3747487" cy="4177099"/>
          </a:xfrm>
          <a:custGeom>
            <a:avLst/>
            <a:gdLst/>
            <a:ahLst/>
            <a:cxnLst/>
            <a:rect l="l" t="t" r="r" b="b"/>
            <a:pathLst>
              <a:path w="4652052" h="5197823">
                <a:moveTo>
                  <a:pt x="0" y="0"/>
                </a:moveTo>
                <a:lnTo>
                  <a:pt x="4652052" y="0"/>
                </a:lnTo>
                <a:lnTo>
                  <a:pt x="4652052" y="5197824"/>
                </a:lnTo>
                <a:lnTo>
                  <a:pt x="0" y="519782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5224559" y="262258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2" name="Freeform 4">
            <a:extLst>
              <a:ext uri="{FF2B5EF4-FFF2-40B4-BE49-F238E27FC236}">
                <a16:creationId xmlns:a16="http://schemas.microsoft.com/office/drawing/2014/main" id="{5B39C422-5D54-FA80-E47A-08F2C1E6AE10}"/>
              </a:ext>
            </a:extLst>
          </p:cNvPr>
          <p:cNvSpPr/>
          <p:nvPr/>
        </p:nvSpPr>
        <p:spPr>
          <a:xfrm>
            <a:off x="435047" y="1276294"/>
            <a:ext cx="5660953" cy="5208077"/>
          </a:xfrm>
          <a:custGeom>
            <a:avLst/>
            <a:gdLst/>
            <a:ahLst/>
            <a:cxnLst/>
            <a:rect l="l" t="t" r="r" b="b"/>
            <a:pathLst>
              <a:path w="5660953" h="5208077">
                <a:moveTo>
                  <a:pt x="0" y="0"/>
                </a:moveTo>
                <a:lnTo>
                  <a:pt x="5660953" y="0"/>
                </a:lnTo>
                <a:lnTo>
                  <a:pt x="5660953" y="5208077"/>
                </a:lnTo>
                <a:lnTo>
                  <a:pt x="0" y="52080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F1967-54B5-B8C8-E607-3B9AA0D55188}"/>
              </a:ext>
            </a:extLst>
          </p:cNvPr>
          <p:cNvPicPr>
            <a:picLocks noChangeAspect="1"/>
          </p:cNvPicPr>
          <p:nvPr/>
        </p:nvPicPr>
        <p:blipFill>
          <a:blip r:embed="rId3">
            <a:duotone>
              <a:schemeClr val="bg2">
                <a:shade val="45000"/>
                <a:satMod val="135000"/>
              </a:schemeClr>
              <a:prstClr val="white"/>
            </a:duotone>
          </a:blip>
          <a:stretch>
            <a:fillRect/>
          </a:stretch>
        </p:blipFill>
        <p:spPr>
          <a:xfrm>
            <a:off x="-152400" y="200084"/>
            <a:ext cx="11988800" cy="1581033"/>
          </a:xfrm>
          <a:prstGeom prst="rect">
            <a:avLst/>
          </a:prstGeom>
        </p:spPr>
      </p:pic>
      <p:sp>
        <p:nvSpPr>
          <p:cNvPr id="2" name="Rectangle 1"/>
          <p:cNvSpPr/>
          <p:nvPr/>
        </p:nvSpPr>
        <p:spPr>
          <a:xfrm>
            <a:off x="368299" y="1920317"/>
            <a:ext cx="11115777" cy="4150367"/>
          </a:xfrm>
          <a:prstGeom prst="rect">
            <a:avLst/>
          </a:prstGeom>
        </p:spPr>
        <p:txBody>
          <a:bodyPr wrap="square">
            <a:spAutoFit/>
          </a:bodyPr>
          <a:lstStyle/>
          <a:p>
            <a:pPr algn="just" defTabSz="609630">
              <a:defRPr/>
            </a:pPr>
            <a:r>
              <a:rPr lang="en-US" sz="2930"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Cách</a:t>
            </a:r>
            <a:r>
              <a:rPr lang="en-US" sz="2930" b="1"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sử</a:t>
            </a:r>
            <a:r>
              <a:rPr lang="en-US" sz="2930" b="1"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dụng</a:t>
            </a:r>
            <a:r>
              <a:rPr lang="en-US" sz="2930" dirty="0">
                <a:solidFill>
                  <a:prstClr val="black"/>
                </a:solidFill>
                <a:latin typeface="Times New Roman" panose="02020603050405020304" pitchFamily="18" charset="0"/>
                <a:cs typeface="Times New Roman" panose="02020603050405020304" pitchFamily="18" charset="0"/>
              </a:rPr>
              <a:t>: </a:t>
            </a:r>
          </a:p>
          <a:p>
            <a:pPr algn="just" defTabSz="609630">
              <a:defRPr/>
            </a:pPr>
            <a:r>
              <a:rPr lang="en-US" sz="2930"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Khi</a:t>
            </a:r>
            <a:r>
              <a:rPr lang="en-US" sz="2930" b="1"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viết</a:t>
            </a:r>
            <a:r>
              <a:rPr lang="en-US" sz="2930" b="1" dirty="0">
                <a:solidFill>
                  <a:prstClr val="black"/>
                </a:solidFill>
                <a:latin typeface="Times New Roman" panose="02020603050405020304" pitchFamily="18" charset="0"/>
                <a:cs typeface="Times New Roman" panose="02020603050405020304" pitchFamily="18" charset="0"/>
              </a:rPr>
              <a:t>: </a:t>
            </a:r>
            <a:endParaRPr lang="en-US" sz="2930" dirty="0">
              <a:solidFill>
                <a:prstClr val="black"/>
              </a:solidFill>
              <a:latin typeface="Times New Roman" panose="02020603050405020304" pitchFamily="18" charset="0"/>
              <a:cs typeface="Times New Roman" panose="02020603050405020304" pitchFamily="18" charset="0"/>
            </a:endParaRPr>
          </a:p>
          <a:p>
            <a:pPr algn="just" defTabSz="1219170"/>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itchFamily="18" charset="0"/>
                <a:cs typeface="Times New Roman" pitchFamily="18" charset="0"/>
              </a:rPr>
              <a:t>Tất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cả</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chữ</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trong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phải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được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in </a:t>
            </a:r>
            <a:r>
              <a:rPr lang="en-US" sz="2930" dirty="0" err="1">
                <a:solidFill>
                  <a:prstClr val="black"/>
                </a:solidFill>
                <a:latin typeface="Times New Roman" pitchFamily="18" charset="0"/>
                <a:cs typeface="Times New Roman" pitchFamily="18" charset="0"/>
              </a:rPr>
              <a:t>hoa</a:t>
            </a:r>
            <a:r>
              <a:rPr lang="en-US" sz="2930" dirty="0">
                <a:solidFill>
                  <a:prstClr val="black"/>
                </a:solidFill>
                <a:latin typeface="Times New Roman" pitchFamily="18" charset="0"/>
                <a:cs typeface="Times New Roman" pitchFamily="18" charset="0"/>
              </a:rPr>
              <a:t>.</a:t>
            </a:r>
          </a:p>
          <a:p>
            <a:pPr algn="just" defTabSz="1219170"/>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đúng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trật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tự</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chữ</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trong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a:t>
            </a:r>
          </a:p>
          <a:p>
            <a:pPr algn="just" defTabSz="1219170"/>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xuất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hiện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lần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đầu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trong</a:t>
            </a:r>
            <a:r>
              <a:rPr lang="en-US" sz="2930" dirty="0">
                <a:solidFill>
                  <a:prstClr val="black"/>
                </a:solidFill>
                <a:latin typeface="Times New Roman" pitchFamily="18" charset="0"/>
                <a:cs typeface="Times New Roman" pitchFamily="18" charset="0"/>
              </a:rPr>
              <a:t> VB </a:t>
            </a:r>
            <a:r>
              <a:rPr lang="en-US" sz="2930" dirty="0" err="1">
                <a:solidFill>
                  <a:prstClr val="black"/>
                </a:solidFill>
                <a:latin typeface="Times New Roman" pitchFamily="18" charset="0"/>
                <a:cs typeface="Times New Roman" pitchFamily="18" charset="0"/>
              </a:rPr>
              <a:t>cần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phải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được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chú</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thích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đầy</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đủ</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và</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nghĩa</a:t>
            </a:r>
            <a:r>
              <a:rPr lang="en-US" sz="2930" dirty="0">
                <a:solidFill>
                  <a:prstClr val="black"/>
                </a:solidFill>
                <a:latin typeface="Times New Roman" pitchFamily="18" charset="0"/>
                <a:cs typeface="Times New Roman" pitchFamily="18" charset="0"/>
              </a:rPr>
              <a:t>.</a:t>
            </a:r>
          </a:p>
          <a:p>
            <a:pPr algn="just" defTabSz="1219170"/>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Chỉ</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sử</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dụng</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khi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cần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thiết</a:t>
            </a:r>
            <a:endParaRPr lang="en-US" sz="2930" dirty="0">
              <a:solidFill>
                <a:prstClr val="black"/>
              </a:solidFill>
              <a:latin typeface="Times New Roman" panose="02020603050405020304" pitchFamily="18" charset="0"/>
              <a:cs typeface="Times New Roman" panose="02020603050405020304" pitchFamily="18" charset="0"/>
            </a:endParaRPr>
          </a:p>
          <a:p>
            <a:pPr algn="just" defTabSz="609630">
              <a:defRPr/>
            </a:pPr>
            <a:r>
              <a:rPr lang="en-US" sz="2930"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Khi</a:t>
            </a:r>
            <a:r>
              <a:rPr lang="en-US" sz="2930" b="1" dirty="0">
                <a:solidFill>
                  <a:prstClr val="black"/>
                </a:solidFill>
                <a:latin typeface="Times New Roman" panose="02020603050405020304" pitchFamily="18" charset="0"/>
                <a:cs typeface="Times New Roman" panose="02020603050405020304" pitchFamily="18" charset="0"/>
              </a:rPr>
              <a:t> </a:t>
            </a:r>
            <a:r>
              <a:rPr lang="en-US" sz="2930" b="1" dirty="0" err="1">
                <a:solidFill>
                  <a:prstClr val="black"/>
                </a:solidFill>
                <a:latin typeface="Times New Roman" panose="02020603050405020304" pitchFamily="18" charset="0"/>
                <a:cs typeface="Times New Roman" panose="02020603050405020304" pitchFamily="18" charset="0"/>
              </a:rPr>
              <a:t>đọc</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đọc</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theo</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tên</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chữ</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cái</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tiếng</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Việt</a:t>
            </a:r>
            <a:endParaRPr lang="en-US" sz="2930" dirty="0">
              <a:solidFill>
                <a:prstClr val="black"/>
              </a:solidFill>
              <a:latin typeface="Times New Roman" panose="02020603050405020304" pitchFamily="18" charset="0"/>
              <a:cs typeface="Times New Roman" panose="02020603050405020304" pitchFamily="18" charset="0"/>
            </a:endParaRPr>
          </a:p>
          <a:p>
            <a:pPr algn="just" defTabSz="609630">
              <a:defRPr/>
            </a:pPr>
            <a:r>
              <a:rPr lang="en-US" sz="2930" dirty="0" err="1">
                <a:solidFill>
                  <a:prstClr val="black"/>
                </a:solidFill>
                <a:latin typeface="Times New Roman" panose="02020603050405020304" pitchFamily="18" charset="0"/>
                <a:cs typeface="Times New Roman" panose="02020603050405020304" pitchFamily="18" charset="0"/>
              </a:rPr>
              <a:t>Ví</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dụ</a:t>
            </a:r>
            <a:r>
              <a:rPr lang="en-US" sz="2930" dirty="0">
                <a:solidFill>
                  <a:prstClr val="black"/>
                </a:solidFill>
                <a:latin typeface="Times New Roman" panose="02020603050405020304" pitchFamily="18" charset="0"/>
                <a:cs typeface="Times New Roman" panose="02020603050405020304" pitchFamily="18" charset="0"/>
              </a:rPr>
              <a:t>: ADB </a:t>
            </a:r>
            <a:r>
              <a:rPr lang="en-US" sz="2930" dirty="0" err="1">
                <a:solidFill>
                  <a:prstClr val="black"/>
                </a:solidFill>
                <a:latin typeface="Times New Roman" panose="02020603050405020304" pitchFamily="18" charset="0"/>
                <a:cs typeface="Times New Roman" panose="02020603050405020304" pitchFamily="18" charset="0"/>
              </a:rPr>
              <a:t>phát</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âm</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là</a:t>
            </a:r>
            <a:r>
              <a:rPr lang="en-US" sz="2930" dirty="0">
                <a:solidFill>
                  <a:prstClr val="black"/>
                </a:solidFill>
                <a:latin typeface="Times New Roman" panose="02020603050405020304" pitchFamily="18" charset="0"/>
                <a:cs typeface="Times New Roman" panose="02020603050405020304" pitchFamily="18" charset="0"/>
              </a:rPr>
              <a:t> “A </a:t>
            </a:r>
            <a:r>
              <a:rPr lang="en-US" sz="2930" dirty="0" err="1">
                <a:solidFill>
                  <a:prstClr val="black"/>
                </a:solidFill>
                <a:latin typeface="Times New Roman" panose="02020603050405020304" pitchFamily="18" charset="0"/>
                <a:cs typeface="Times New Roman" panose="02020603050405020304" pitchFamily="18" charset="0"/>
              </a:rPr>
              <a:t>Đê</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Bê</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chứ</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không</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phải</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Ây</a:t>
            </a:r>
            <a:r>
              <a:rPr lang="en-US" sz="2930" dirty="0">
                <a:solidFill>
                  <a:prstClr val="black"/>
                </a:solidFill>
                <a:latin typeface="Times New Roman" panose="02020603050405020304" pitchFamily="18" charset="0"/>
                <a:cs typeface="Times New Roman" panose="02020603050405020304" pitchFamily="18" charset="0"/>
              </a:rPr>
              <a:t> </a:t>
            </a:r>
            <a:r>
              <a:rPr lang="en-US" sz="2930" dirty="0" err="1">
                <a:solidFill>
                  <a:prstClr val="black"/>
                </a:solidFill>
                <a:latin typeface="Times New Roman" panose="02020603050405020304" pitchFamily="18" charset="0"/>
                <a:cs typeface="Times New Roman" panose="02020603050405020304" pitchFamily="18" charset="0"/>
              </a:rPr>
              <a:t>Đi</a:t>
            </a:r>
            <a:r>
              <a:rPr lang="en-US" sz="2930" dirty="0">
                <a:solidFill>
                  <a:prstClr val="black"/>
                </a:solidFill>
                <a:latin typeface="Times New Roman" panose="02020603050405020304" pitchFamily="18" charset="0"/>
                <a:cs typeface="Times New Roman" panose="02020603050405020304" pitchFamily="18" charset="0"/>
              </a:rPr>
              <a:t> Bi”</a:t>
            </a:r>
          </a:p>
        </p:txBody>
      </p:sp>
      <p:sp>
        <p:nvSpPr>
          <p:cNvPr id="4" name="Rectangle 3">
            <a:extLst>
              <a:ext uri="{FF2B5EF4-FFF2-40B4-BE49-F238E27FC236}">
                <a16:creationId xmlns:a16="http://schemas.microsoft.com/office/drawing/2014/main" id="{3BE30566-675B-D19C-C483-259E32952A0A}"/>
              </a:ext>
            </a:extLst>
          </p:cNvPr>
          <p:cNvSpPr/>
          <p:nvPr/>
        </p:nvSpPr>
        <p:spPr>
          <a:xfrm>
            <a:off x="368300" y="450401"/>
            <a:ext cx="10922000" cy="995016"/>
          </a:xfrm>
          <a:prstGeom prst="rect">
            <a:avLst/>
          </a:prstGeom>
        </p:spPr>
        <p:txBody>
          <a:bodyPr wrap="square">
            <a:spAutoFit/>
          </a:bodyPr>
          <a:lstStyle/>
          <a:p>
            <a:pPr algn="just" defTabSz="609630">
              <a:defRPr/>
            </a:pPr>
            <a:r>
              <a:rPr lang="en-US" sz="2933"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Cách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viết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tắt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ghép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chữ</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đầu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đầy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đủ</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tắt</a:t>
            </a:r>
            <a:r>
              <a:rPr lang="en-US" sz="2933" dirty="0">
                <a:solidFill>
                  <a:prstClr val="black"/>
                </a:solidFill>
                <a:latin typeface="Times New Roman" panose="02020603050405020304" pitchFamily="18" charset="0"/>
                <a:cs typeface="Times New Roman" panose="02020603050405020304" pitchFamily="18" charset="0"/>
              </a:rPr>
              <a:t>.</a:t>
            </a:r>
            <a:endParaRPr lang="en-US" sz="2933" dirty="0">
              <a:solidFill>
                <a:prstClr val="black"/>
              </a:solidFill>
              <a:latin typeface="Calibri"/>
            </a:endParaRPr>
          </a:p>
        </p:txBody>
      </p:sp>
      <p:sp>
        <p:nvSpPr>
          <p:cNvPr id="5" name="Freeform 5">
            <a:extLst>
              <a:ext uri="{FF2B5EF4-FFF2-40B4-BE49-F238E27FC236}">
                <a16:creationId xmlns:a16="http://schemas.microsoft.com/office/drawing/2014/main" id="{9493699B-4009-E9E9-790B-1EC55A6A59F3}"/>
              </a:ext>
            </a:extLst>
          </p:cNvPr>
          <p:cNvSpPr/>
          <p:nvPr/>
        </p:nvSpPr>
        <p:spPr>
          <a:xfrm>
            <a:off x="10103664" y="1090733"/>
            <a:ext cx="1846124" cy="1881401"/>
          </a:xfrm>
          <a:custGeom>
            <a:avLst/>
            <a:gdLst/>
            <a:ahLst/>
            <a:cxnLst/>
            <a:rect l="l" t="t" r="r" b="b"/>
            <a:pathLst>
              <a:path w="1846124" h="1881401">
                <a:moveTo>
                  <a:pt x="0" y="0"/>
                </a:moveTo>
                <a:lnTo>
                  <a:pt x="1846124" y="0"/>
                </a:lnTo>
                <a:lnTo>
                  <a:pt x="1846124" y="1881401"/>
                </a:lnTo>
                <a:lnTo>
                  <a:pt x="0" y="1881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6921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down)">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down)">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wipe(down)">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wipe(down)">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barn(inVertical)">
                                      <p:cBhvr>
                                        <p:cTn id="5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952A70-9691-0A5C-0617-705B687B4F48}"/>
              </a:ext>
            </a:extLst>
          </p:cNvPr>
          <p:cNvPicPr>
            <a:picLocks noChangeAspect="1"/>
          </p:cNvPicPr>
          <p:nvPr/>
        </p:nvPicPr>
        <p:blipFill>
          <a:blip r:embed="rId3">
            <a:duotone>
              <a:schemeClr val="bg2">
                <a:shade val="45000"/>
                <a:satMod val="135000"/>
              </a:schemeClr>
              <a:prstClr val="white"/>
            </a:duotone>
          </a:blip>
          <a:stretch>
            <a:fillRect/>
          </a:stretch>
        </p:blipFill>
        <p:spPr>
          <a:xfrm>
            <a:off x="-152400" y="200084"/>
            <a:ext cx="11988800" cy="1581033"/>
          </a:xfrm>
          <a:prstGeom prst="rect">
            <a:avLst/>
          </a:prstGeom>
        </p:spPr>
      </p:pic>
      <p:sp>
        <p:nvSpPr>
          <p:cNvPr id="17" name="Freeform 5">
            <a:extLst>
              <a:ext uri="{FF2B5EF4-FFF2-40B4-BE49-F238E27FC236}">
                <a16:creationId xmlns:a16="http://schemas.microsoft.com/office/drawing/2014/main" id="{765BF7D2-AF3E-861D-0E80-D376633591EC}"/>
              </a:ext>
            </a:extLst>
          </p:cNvPr>
          <p:cNvSpPr/>
          <p:nvPr/>
        </p:nvSpPr>
        <p:spPr>
          <a:xfrm>
            <a:off x="4506901" y="2178020"/>
            <a:ext cx="2945561" cy="2404314"/>
          </a:xfrm>
          <a:custGeom>
            <a:avLst/>
            <a:gdLst/>
            <a:ahLst/>
            <a:cxnLst/>
            <a:rect l="l" t="t" r="r" b="b"/>
            <a:pathLst>
              <a:path w="5041103" h="4114800">
                <a:moveTo>
                  <a:pt x="0" y="0"/>
                </a:moveTo>
                <a:lnTo>
                  <a:pt x="5041103" y="0"/>
                </a:lnTo>
                <a:lnTo>
                  <a:pt x="50411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Rectangle 1"/>
          <p:cNvSpPr/>
          <p:nvPr/>
        </p:nvSpPr>
        <p:spPr>
          <a:xfrm>
            <a:off x="281288" y="580314"/>
            <a:ext cx="10618838" cy="543226"/>
          </a:xfrm>
          <a:prstGeom prst="rect">
            <a:avLst/>
          </a:prstGeom>
        </p:spPr>
        <p:txBody>
          <a:bodyPr wrap="square">
            <a:spAutoFit/>
          </a:bodyPr>
          <a:lstStyle/>
          <a:p>
            <a:pPr algn="just" defTabSz="609630">
              <a:defRPr/>
            </a:pPr>
            <a:r>
              <a:rPr lang="en-US" sz="293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b="1"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93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b="1" dirty="0" err="1">
                <a:solidFill>
                  <a:prstClr val="black">
                    <a:lumMod val="95000"/>
                    <a:lumOff val="5000"/>
                  </a:prstClr>
                </a:solidFill>
                <a:latin typeface="Times New Roman" panose="02020603050405020304" pitchFamily="18" charset="0"/>
                <a:cs typeface="Times New Roman" panose="02020603050405020304" pitchFamily="18" charset="0"/>
              </a:rPr>
              <a:t>giải</a:t>
            </a:r>
            <a:r>
              <a:rPr lang="en-US" sz="293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b="1"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930"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E8D4E4A-D9E3-8F40-A1EA-6B520E284A33}"/>
              </a:ext>
            </a:extLst>
          </p:cNvPr>
          <p:cNvSpPr/>
          <p:nvPr/>
        </p:nvSpPr>
        <p:spPr>
          <a:xfrm>
            <a:off x="670262" y="4740342"/>
            <a:ext cx="10618838" cy="994118"/>
          </a:xfrm>
          <a:prstGeom prst="rect">
            <a:avLst/>
          </a:prstGeom>
        </p:spPr>
        <p:txBody>
          <a:bodyPr wrap="square">
            <a:spAutoFit/>
          </a:bodyPr>
          <a:lstStyle/>
          <a:p>
            <a:pPr algn="just" defTabSz="609630">
              <a:defRPr/>
            </a:pP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ngắn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gọn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kiệm</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phí</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in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ấn</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sz="293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0" dirty="0" err="1">
                <a:solidFill>
                  <a:prstClr val="black">
                    <a:lumMod val="95000"/>
                    <a:lumOff val="5000"/>
                  </a:prstClr>
                </a:solidFill>
                <a:latin typeface="Times New Roman" panose="02020603050405020304" pitchFamily="18" charset="0"/>
                <a:cs typeface="Times New Roman" panose="02020603050405020304" pitchFamily="18" charset="0"/>
              </a:rPr>
              <a:t>liệu</a:t>
            </a:r>
            <a:endParaRPr lang="en-US" sz="2930"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293D688-824C-7DBF-838B-825918636959}"/>
              </a:ext>
            </a:extLst>
          </p:cNvPr>
          <p:cNvSpPr/>
          <p:nvPr/>
        </p:nvSpPr>
        <p:spPr>
          <a:xfrm>
            <a:off x="587798" y="1924255"/>
            <a:ext cx="3845054" cy="1445011"/>
          </a:xfrm>
          <a:prstGeom prst="rect">
            <a:avLst/>
          </a:prstGeom>
        </p:spPr>
        <p:txBody>
          <a:bodyPr wrap="square">
            <a:spAutoFit/>
          </a:bodyPr>
          <a:lstStyle/>
          <a:p>
            <a:pPr algn="just" defTabSz="609630">
              <a:defRPr/>
            </a:pPr>
            <a:r>
              <a:rPr lang="en-US" sz="2930" b="1" dirty="0" err="1">
                <a:solidFill>
                  <a:prstClr val="black"/>
                </a:solidFill>
                <a:latin typeface="Times New Roman" pitchFamily="18" charset="0"/>
                <a:cs typeface="Times New Roman" pitchFamily="18" charset="0"/>
              </a:rPr>
              <a:t>Bước</a:t>
            </a:r>
            <a:r>
              <a:rPr lang="en-US" sz="2930" b="1" dirty="0">
                <a:solidFill>
                  <a:prstClr val="black"/>
                </a:solidFill>
                <a:latin typeface="Times New Roman" pitchFamily="18" charset="0"/>
                <a:cs typeface="Times New Roman" pitchFamily="18" charset="0"/>
              </a:rPr>
              <a:t> 1: </a:t>
            </a:r>
            <a:r>
              <a:rPr lang="en-US" sz="2930" dirty="0" err="1">
                <a:solidFill>
                  <a:prstClr val="black"/>
                </a:solidFill>
                <a:latin typeface="Times New Roman" pitchFamily="18" charset="0"/>
                <a:cs typeface="Times New Roman" pitchFamily="18" charset="0"/>
              </a:rPr>
              <a:t>Xác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định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chính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xác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tắt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tổ</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chức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quốc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tế</a:t>
            </a:r>
            <a:endParaRPr lang="en-US" sz="293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2794C4-E9F2-FB76-6DC3-330C7789A759}"/>
              </a:ext>
            </a:extLst>
          </p:cNvPr>
          <p:cNvSpPr/>
          <p:nvPr/>
        </p:nvSpPr>
        <p:spPr>
          <a:xfrm>
            <a:off x="7759150" y="1924255"/>
            <a:ext cx="3732265" cy="2346796"/>
          </a:xfrm>
          <a:prstGeom prst="rect">
            <a:avLst/>
          </a:prstGeom>
        </p:spPr>
        <p:txBody>
          <a:bodyPr wrap="square">
            <a:spAutoFit/>
          </a:bodyPr>
          <a:lstStyle/>
          <a:p>
            <a:pPr algn="just" defTabSz="609630">
              <a:defRPr/>
            </a:pPr>
            <a:r>
              <a:rPr lang="en-US" sz="2930" b="1" dirty="0" err="1">
                <a:solidFill>
                  <a:prstClr val="black"/>
                </a:solidFill>
                <a:latin typeface="Times New Roman" pitchFamily="18" charset="0"/>
                <a:cs typeface="Times New Roman" pitchFamily="18" charset="0"/>
              </a:rPr>
              <a:t>Bước</a:t>
            </a:r>
            <a:r>
              <a:rPr lang="en-US" sz="2930" b="1" dirty="0">
                <a:solidFill>
                  <a:prstClr val="black"/>
                </a:solidFill>
                <a:latin typeface="Times New Roman" pitchFamily="18" charset="0"/>
                <a:cs typeface="Times New Roman" pitchFamily="18" charset="0"/>
              </a:rPr>
              <a:t> 2: </a:t>
            </a:r>
            <a:r>
              <a:rPr lang="en-US" sz="2930" dirty="0" err="1">
                <a:solidFill>
                  <a:prstClr val="black"/>
                </a:solidFill>
                <a:latin typeface="Times New Roman" pitchFamily="18" charset="0"/>
                <a:cs typeface="Times New Roman" pitchFamily="18" charset="0"/>
              </a:rPr>
              <a:t>Tìm</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hiểu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chú</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thích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tra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cứu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tài</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liệu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để</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hiểu</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được</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cách</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viết</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đầy</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đủ</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tên</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đó</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và</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nghĩa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của</a:t>
            </a:r>
            <a:r>
              <a:rPr lang="en-US" sz="2930" dirty="0">
                <a:solidFill>
                  <a:prstClr val="black"/>
                </a:solidFill>
                <a:latin typeface="Times New Roman" pitchFamily="18" charset="0"/>
                <a:cs typeface="Times New Roman" pitchFamily="18" charset="0"/>
              </a:rPr>
              <a:t> </a:t>
            </a:r>
            <a:r>
              <a:rPr lang="en-US" sz="2930" dirty="0" err="1">
                <a:solidFill>
                  <a:prstClr val="black"/>
                </a:solidFill>
                <a:latin typeface="Times New Roman" pitchFamily="18" charset="0"/>
                <a:cs typeface="Times New Roman" pitchFamily="18" charset="0"/>
              </a:rPr>
              <a:t>nó</a:t>
            </a:r>
            <a:r>
              <a:rPr lang="en-US" sz="293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6064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373711" y="2469333"/>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3" name="Freeform 3"/>
          <p:cNvSpPr/>
          <p:nvPr/>
        </p:nvSpPr>
        <p:spPr>
          <a:xfrm>
            <a:off x="5989320" y="52251"/>
            <a:ext cx="6707282" cy="6805749"/>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3028</TotalTime>
  <Words>1041</Words>
  <Application>Microsoft Office PowerPoint</Application>
  <PresentationFormat>Widescreen</PresentationFormat>
  <Paragraphs>102</Paragraphs>
  <Slides>19</Slides>
  <Notes>14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19</vt:i4>
      </vt:variant>
    </vt:vector>
  </HeadingPairs>
  <TitlesOfParts>
    <vt:vector size="33" baseType="lpstr">
      <vt:lpstr>#9Slide05 SVNBistro Script</vt:lpstr>
      <vt:lpstr>#9Slide07 Pangolin</vt:lpstr>
      <vt:lpstr>#9Slide07 SVNA Love Of Thunder</vt:lpstr>
      <vt:lpstr>Arial</vt:lpstr>
      <vt:lpstr>Calibri</vt:lpstr>
      <vt:lpstr>Calibri Light</vt:lpstr>
      <vt:lpstr>Times New Roman</vt:lpstr>
      <vt:lpstr>Office Theme</vt:lpstr>
      <vt:lpstr>1_Office Theme</vt:lpstr>
      <vt:lpstr>2_Office Theme</vt:lpstr>
      <vt:lpstr>3_Office Theme</vt:lpstr>
      <vt:lpstr>7_Office Theme</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Hà Thị Thuận</cp:lastModifiedBy>
  <cp:revision>220</cp:revision>
  <dcterms:created xsi:type="dcterms:W3CDTF">2024-08-05T10:19:49Z</dcterms:created>
  <dcterms:modified xsi:type="dcterms:W3CDTF">2025-06-11T09:02:15Z</dcterms:modified>
</cp:coreProperties>
</file>